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Lst>
  <p:sldSz cx="18288000" cy="10287000"/>
  <p:notesSz cx="6858000" cy="9144000"/>
  <p:embeddedFontLst>
    <p:embeddedFont>
      <p:font typeface="Canva Sans" panose="020B0604020202020204" charset="0"/>
      <p:regular r:id="rId16"/>
    </p:embeddedFont>
    <p:embeddedFont>
      <p:font typeface="Fira Sans Light" panose="020B0403050000020004" pitchFamily="34" charset="0"/>
      <p:regular r:id="rId17"/>
    </p:embeddedFont>
    <p:embeddedFont>
      <p:font typeface="Poppins" panose="00000500000000000000" pitchFamily="2" charset="0"/>
      <p:regular r:id="rId18"/>
    </p:embeddedFont>
    <p:embeddedFont>
      <p:font typeface="Poppins Bold" panose="00000800000000000000" charset="0"/>
      <p:regular r:id="rId19"/>
    </p:embeddedFont>
    <p:embeddedFont>
      <p:font typeface="Roboto" panose="02000000000000000000" pitchFamily="2" charset="0"/>
      <p:regular r:id="rId20"/>
    </p:embeddedFont>
    <p:embeddedFont>
      <p:font typeface="Roboto Slab" pitchFamily="2"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9" d="100"/>
          <a:sy n="39" d="100"/>
        </p:scale>
        <p:origin x="94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04.07.2024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19.sv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1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sv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sv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8456B"/>
        </a:solidFill>
        <a:effectLst/>
      </p:bgPr>
    </p:bg>
    <p:spTree>
      <p:nvGrpSpPr>
        <p:cNvPr id="1" name=""/>
        <p:cNvGrpSpPr/>
        <p:nvPr/>
      </p:nvGrpSpPr>
      <p:grpSpPr>
        <a:xfrm>
          <a:off x="0" y="0"/>
          <a:ext cx="0" cy="0"/>
          <a:chOff x="0" y="0"/>
          <a:chExt cx="0" cy="0"/>
        </a:xfrm>
      </p:grpSpPr>
      <p:grpSp>
        <p:nvGrpSpPr>
          <p:cNvPr id="2" name="Group 2"/>
          <p:cNvGrpSpPr/>
          <p:nvPr/>
        </p:nvGrpSpPr>
        <p:grpSpPr>
          <a:xfrm>
            <a:off x="6932311" y="-496184"/>
            <a:ext cx="1678087" cy="3545859"/>
            <a:chOff x="0" y="0"/>
            <a:chExt cx="441965" cy="933889"/>
          </a:xfrm>
        </p:grpSpPr>
        <p:sp>
          <p:nvSpPr>
            <p:cNvPr id="3" name="Freeform 3"/>
            <p:cNvSpPr/>
            <p:nvPr/>
          </p:nvSpPr>
          <p:spPr>
            <a:xfrm>
              <a:off x="0" y="0"/>
              <a:ext cx="441965" cy="933889"/>
            </a:xfrm>
            <a:custGeom>
              <a:avLst/>
              <a:gdLst/>
              <a:ahLst/>
              <a:cxnLst/>
              <a:rect l="l" t="t" r="r" b="b"/>
              <a:pathLst>
                <a:path w="441965" h="933889">
                  <a:moveTo>
                    <a:pt x="0" y="0"/>
                  </a:moveTo>
                  <a:lnTo>
                    <a:pt x="441965" y="0"/>
                  </a:lnTo>
                  <a:lnTo>
                    <a:pt x="441965" y="933889"/>
                  </a:lnTo>
                  <a:lnTo>
                    <a:pt x="0" y="933889"/>
                  </a:lnTo>
                  <a:close/>
                </a:path>
              </a:pathLst>
            </a:custGeom>
            <a:solidFill>
              <a:srgbClr val="69ADD4"/>
            </a:solidFill>
          </p:spPr>
        </p:sp>
        <p:sp>
          <p:nvSpPr>
            <p:cNvPr id="4" name="TextBox 4"/>
            <p:cNvSpPr txBox="1"/>
            <p:nvPr/>
          </p:nvSpPr>
          <p:spPr>
            <a:xfrm>
              <a:off x="0" y="-38100"/>
              <a:ext cx="441965" cy="971989"/>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6932311" y="3481134"/>
            <a:ext cx="1678087" cy="0"/>
          </a:xfrm>
          <a:prstGeom prst="line">
            <a:avLst/>
          </a:prstGeom>
          <a:ln w="114300" cap="flat">
            <a:solidFill>
              <a:srgbClr val="FFFFFF"/>
            </a:solidFill>
            <a:prstDash val="solid"/>
            <a:headEnd type="none" w="sm" len="sm"/>
            <a:tailEnd type="none" w="sm" len="sm"/>
          </a:ln>
        </p:spPr>
      </p:sp>
      <p:grpSp>
        <p:nvGrpSpPr>
          <p:cNvPr id="6" name="Group 6"/>
          <p:cNvGrpSpPr/>
          <p:nvPr/>
        </p:nvGrpSpPr>
        <p:grpSpPr>
          <a:xfrm>
            <a:off x="9339729" y="0"/>
            <a:ext cx="8948271" cy="10287000"/>
            <a:chOff x="0" y="0"/>
            <a:chExt cx="2356746" cy="2709333"/>
          </a:xfrm>
        </p:grpSpPr>
        <p:sp>
          <p:nvSpPr>
            <p:cNvPr id="7" name="Freeform 7"/>
            <p:cNvSpPr/>
            <p:nvPr/>
          </p:nvSpPr>
          <p:spPr>
            <a:xfrm>
              <a:off x="0" y="0"/>
              <a:ext cx="2356746" cy="2709333"/>
            </a:xfrm>
            <a:custGeom>
              <a:avLst/>
              <a:gdLst/>
              <a:ahLst/>
              <a:cxnLst/>
              <a:rect l="l" t="t" r="r" b="b"/>
              <a:pathLst>
                <a:path w="2356746" h="2709333">
                  <a:moveTo>
                    <a:pt x="0" y="0"/>
                  </a:moveTo>
                  <a:lnTo>
                    <a:pt x="2356746" y="0"/>
                  </a:lnTo>
                  <a:lnTo>
                    <a:pt x="2356746" y="2709333"/>
                  </a:lnTo>
                  <a:lnTo>
                    <a:pt x="0" y="2709333"/>
                  </a:lnTo>
                  <a:close/>
                </a:path>
              </a:pathLst>
            </a:custGeom>
            <a:solidFill>
              <a:srgbClr val="5D5B79"/>
            </a:solidFill>
          </p:spPr>
        </p:sp>
        <p:sp>
          <p:nvSpPr>
            <p:cNvPr id="8" name="TextBox 8"/>
            <p:cNvSpPr txBox="1"/>
            <p:nvPr/>
          </p:nvSpPr>
          <p:spPr>
            <a:xfrm>
              <a:off x="0" y="-66675"/>
              <a:ext cx="2356746" cy="2776008"/>
            </a:xfrm>
            <a:prstGeom prst="rect">
              <a:avLst/>
            </a:prstGeom>
          </p:spPr>
          <p:txBody>
            <a:bodyPr lIns="50800" tIns="50800" rIns="50800" bIns="50800" rtlCol="0" anchor="ctr"/>
            <a:lstStyle/>
            <a:p>
              <a:pPr algn="ctr">
                <a:lnSpc>
                  <a:spcPts val="3024"/>
                </a:lnSpc>
              </a:pPr>
              <a:endParaRPr/>
            </a:p>
          </p:txBody>
        </p:sp>
      </p:grpSp>
      <p:sp>
        <p:nvSpPr>
          <p:cNvPr id="9" name="Freeform 9"/>
          <p:cNvSpPr/>
          <p:nvPr/>
        </p:nvSpPr>
        <p:spPr>
          <a:xfrm rot="-5400000">
            <a:off x="9298561" y="6476206"/>
            <a:ext cx="8639149" cy="8948271"/>
          </a:xfrm>
          <a:custGeom>
            <a:avLst/>
            <a:gdLst/>
            <a:ahLst/>
            <a:cxnLst/>
            <a:rect l="l" t="t" r="r" b="b"/>
            <a:pathLst>
              <a:path w="8639149" h="8948271">
                <a:moveTo>
                  <a:pt x="0" y="0"/>
                </a:moveTo>
                <a:lnTo>
                  <a:pt x="8639149" y="0"/>
                </a:lnTo>
                <a:lnTo>
                  <a:pt x="8639149" y="8948271"/>
                </a:lnTo>
                <a:lnTo>
                  <a:pt x="0" y="8948271"/>
                </a:lnTo>
                <a:lnTo>
                  <a:pt x="0" y="0"/>
                </a:lnTo>
                <a:close/>
              </a:path>
            </a:pathLst>
          </a:custGeom>
          <a:blipFill>
            <a:blip r:embed="rId2">
              <a:alphaModFix amt="25000"/>
              <a:extLst>
                <a:ext uri="{96DAC541-7B7A-43D3-8B79-37D633B846F1}">
                  <asvg:svgBlip xmlns:asvg="http://schemas.microsoft.com/office/drawing/2016/SVG/main" r:embed="rId3"/>
                </a:ext>
              </a:extLst>
            </a:blip>
            <a:stretch>
              <a:fillRect/>
            </a:stretch>
          </a:blipFill>
        </p:spPr>
      </p:sp>
      <p:sp>
        <p:nvSpPr>
          <p:cNvPr id="10" name="Freeform 10"/>
          <p:cNvSpPr/>
          <p:nvPr/>
        </p:nvSpPr>
        <p:spPr>
          <a:xfrm>
            <a:off x="9627079" y="1799151"/>
            <a:ext cx="7919571" cy="6767633"/>
          </a:xfrm>
          <a:custGeom>
            <a:avLst/>
            <a:gdLst/>
            <a:ahLst/>
            <a:cxnLst/>
            <a:rect l="l" t="t" r="r" b="b"/>
            <a:pathLst>
              <a:path w="7919571" h="6767633">
                <a:moveTo>
                  <a:pt x="0" y="0"/>
                </a:moveTo>
                <a:lnTo>
                  <a:pt x="7919571" y="0"/>
                </a:lnTo>
                <a:lnTo>
                  <a:pt x="7919571" y="6767633"/>
                </a:lnTo>
                <a:lnTo>
                  <a:pt x="0" y="67676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352314" y="5649121"/>
            <a:ext cx="9274764" cy="2917663"/>
          </a:xfrm>
          <a:prstGeom prst="rect">
            <a:avLst/>
          </a:prstGeom>
        </p:spPr>
        <p:txBody>
          <a:bodyPr lIns="0" tIns="0" rIns="0" bIns="0" rtlCol="0" anchor="t">
            <a:spAutoFit/>
          </a:bodyPr>
          <a:lstStyle/>
          <a:p>
            <a:pPr>
              <a:lnSpc>
                <a:spcPts val="7554"/>
              </a:lnSpc>
            </a:pPr>
            <a:r>
              <a:rPr lang="en-US" sz="6295">
                <a:solidFill>
                  <a:srgbClr val="FFFFFF"/>
                </a:solidFill>
                <a:latin typeface="Poppins Bold"/>
              </a:rPr>
              <a:t>SENTIMENT ANALYSIS OF SOCIAL MEDIA PRESENCE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8456B"/>
        </a:solidFill>
        <a:effectLst/>
      </p:bgPr>
    </p:bg>
    <p:spTree>
      <p:nvGrpSpPr>
        <p:cNvPr id="1" name=""/>
        <p:cNvGrpSpPr/>
        <p:nvPr/>
      </p:nvGrpSpPr>
      <p:grpSpPr>
        <a:xfrm>
          <a:off x="0" y="0"/>
          <a:ext cx="0" cy="0"/>
          <a:chOff x="0" y="0"/>
          <a:chExt cx="0" cy="0"/>
        </a:xfrm>
      </p:grpSpPr>
      <p:sp>
        <p:nvSpPr>
          <p:cNvPr id="2" name="Freeform 2"/>
          <p:cNvSpPr/>
          <p:nvPr/>
        </p:nvSpPr>
        <p:spPr>
          <a:xfrm>
            <a:off x="1028700" y="1612765"/>
            <a:ext cx="6276863" cy="3530735"/>
          </a:xfrm>
          <a:custGeom>
            <a:avLst/>
            <a:gdLst/>
            <a:ahLst/>
            <a:cxnLst/>
            <a:rect l="l" t="t" r="r" b="b"/>
            <a:pathLst>
              <a:path w="6276863" h="3530735">
                <a:moveTo>
                  <a:pt x="0" y="0"/>
                </a:moveTo>
                <a:lnTo>
                  <a:pt x="6276863" y="0"/>
                </a:lnTo>
                <a:lnTo>
                  <a:pt x="6276863" y="3530735"/>
                </a:lnTo>
                <a:lnTo>
                  <a:pt x="0" y="3530735"/>
                </a:lnTo>
                <a:lnTo>
                  <a:pt x="0" y="0"/>
                </a:lnTo>
                <a:close/>
              </a:path>
            </a:pathLst>
          </a:custGeom>
          <a:blipFill>
            <a:blip r:embed="rId2"/>
            <a:stretch>
              <a:fillRect/>
            </a:stretch>
          </a:blipFill>
        </p:spPr>
      </p:sp>
      <p:sp>
        <p:nvSpPr>
          <p:cNvPr id="3" name="Freeform 3"/>
          <p:cNvSpPr/>
          <p:nvPr/>
        </p:nvSpPr>
        <p:spPr>
          <a:xfrm flipH="1">
            <a:off x="8317746" y="2599182"/>
            <a:ext cx="1652507" cy="712080"/>
          </a:xfrm>
          <a:custGeom>
            <a:avLst/>
            <a:gdLst/>
            <a:ahLst/>
            <a:cxnLst/>
            <a:rect l="l" t="t" r="r" b="b"/>
            <a:pathLst>
              <a:path w="1652507" h="712080">
                <a:moveTo>
                  <a:pt x="1652508" y="0"/>
                </a:moveTo>
                <a:lnTo>
                  <a:pt x="0" y="0"/>
                </a:lnTo>
                <a:lnTo>
                  <a:pt x="0" y="712080"/>
                </a:lnTo>
                <a:lnTo>
                  <a:pt x="1652508" y="712080"/>
                </a:lnTo>
                <a:lnTo>
                  <a:pt x="1652508"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28700" y="6145279"/>
            <a:ext cx="6503393" cy="3424109"/>
          </a:xfrm>
          <a:custGeom>
            <a:avLst/>
            <a:gdLst/>
            <a:ahLst/>
            <a:cxnLst/>
            <a:rect l="l" t="t" r="r" b="b"/>
            <a:pathLst>
              <a:path w="6503393" h="3424109">
                <a:moveTo>
                  <a:pt x="0" y="0"/>
                </a:moveTo>
                <a:lnTo>
                  <a:pt x="6503393" y="0"/>
                </a:lnTo>
                <a:lnTo>
                  <a:pt x="6503393" y="3424109"/>
                </a:lnTo>
                <a:lnTo>
                  <a:pt x="0" y="3424109"/>
                </a:lnTo>
                <a:lnTo>
                  <a:pt x="0" y="0"/>
                </a:lnTo>
                <a:close/>
              </a:path>
            </a:pathLst>
          </a:custGeom>
          <a:blipFill>
            <a:blip r:embed="rId5"/>
            <a:stretch>
              <a:fillRect/>
            </a:stretch>
          </a:blipFill>
        </p:spPr>
      </p:sp>
      <p:sp>
        <p:nvSpPr>
          <p:cNvPr id="5" name="TextBox 5"/>
          <p:cNvSpPr txBox="1"/>
          <p:nvPr/>
        </p:nvSpPr>
        <p:spPr>
          <a:xfrm>
            <a:off x="-389535" y="219164"/>
            <a:ext cx="6380457" cy="1009023"/>
          </a:xfrm>
          <a:prstGeom prst="rect">
            <a:avLst/>
          </a:prstGeom>
        </p:spPr>
        <p:txBody>
          <a:bodyPr lIns="0" tIns="0" rIns="0" bIns="0" rtlCol="0" anchor="t">
            <a:spAutoFit/>
          </a:bodyPr>
          <a:lstStyle/>
          <a:p>
            <a:pPr algn="ctr">
              <a:lnSpc>
                <a:spcPts val="7623"/>
              </a:lnSpc>
              <a:spcBef>
                <a:spcPct val="0"/>
              </a:spcBef>
            </a:pPr>
            <a:r>
              <a:rPr lang="en-US" sz="6098">
                <a:solidFill>
                  <a:srgbClr val="FFFFFF"/>
                </a:solidFill>
                <a:latin typeface="Poppins Bold"/>
              </a:rPr>
              <a:t>SNAPSHOTS</a:t>
            </a:r>
          </a:p>
        </p:txBody>
      </p:sp>
      <p:sp>
        <p:nvSpPr>
          <p:cNvPr id="6" name="TextBox 6"/>
          <p:cNvSpPr txBox="1"/>
          <p:nvPr/>
        </p:nvSpPr>
        <p:spPr>
          <a:xfrm>
            <a:off x="11404052" y="2593589"/>
            <a:ext cx="7731769" cy="618490"/>
          </a:xfrm>
          <a:prstGeom prst="rect">
            <a:avLst/>
          </a:prstGeom>
        </p:spPr>
        <p:txBody>
          <a:bodyPr lIns="0" tIns="0" rIns="0" bIns="0" rtlCol="0" anchor="t">
            <a:spAutoFit/>
          </a:bodyPr>
          <a:lstStyle/>
          <a:p>
            <a:pPr>
              <a:lnSpc>
                <a:spcPts val="4759"/>
              </a:lnSpc>
            </a:pPr>
            <a:r>
              <a:rPr lang="en-US" sz="3399">
                <a:solidFill>
                  <a:srgbClr val="FFFFFF"/>
                </a:solidFill>
                <a:latin typeface="Poppins"/>
              </a:rPr>
              <a:t>Word Cloud</a:t>
            </a:r>
          </a:p>
        </p:txBody>
      </p:sp>
      <p:sp>
        <p:nvSpPr>
          <p:cNvPr id="7" name="Freeform 7"/>
          <p:cNvSpPr/>
          <p:nvPr/>
        </p:nvSpPr>
        <p:spPr>
          <a:xfrm flipH="1">
            <a:off x="8317746" y="7145253"/>
            <a:ext cx="1652507" cy="712080"/>
          </a:xfrm>
          <a:custGeom>
            <a:avLst/>
            <a:gdLst/>
            <a:ahLst/>
            <a:cxnLst/>
            <a:rect l="l" t="t" r="r" b="b"/>
            <a:pathLst>
              <a:path w="1652507" h="712080">
                <a:moveTo>
                  <a:pt x="1652508" y="0"/>
                </a:moveTo>
                <a:lnTo>
                  <a:pt x="0" y="0"/>
                </a:lnTo>
                <a:lnTo>
                  <a:pt x="0" y="712081"/>
                </a:lnTo>
                <a:lnTo>
                  <a:pt x="1652508" y="712081"/>
                </a:lnTo>
                <a:lnTo>
                  <a:pt x="1652508"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10556231" y="6839624"/>
            <a:ext cx="7731769" cy="1218565"/>
          </a:xfrm>
          <a:prstGeom prst="rect">
            <a:avLst/>
          </a:prstGeom>
        </p:spPr>
        <p:txBody>
          <a:bodyPr lIns="0" tIns="0" rIns="0" bIns="0" rtlCol="0" anchor="t">
            <a:spAutoFit/>
          </a:bodyPr>
          <a:lstStyle/>
          <a:p>
            <a:pPr>
              <a:lnSpc>
                <a:spcPts val="4759"/>
              </a:lnSpc>
            </a:pPr>
            <a:r>
              <a:rPr lang="en-US" sz="3399">
                <a:solidFill>
                  <a:srgbClr val="FFFFFF"/>
                </a:solidFill>
                <a:latin typeface="Poppins"/>
              </a:rPr>
              <a:t>Show perticular Group members chat details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8456B"/>
        </a:solidFill>
        <a:effectLst/>
      </p:bgPr>
    </p:bg>
    <p:spTree>
      <p:nvGrpSpPr>
        <p:cNvPr id="1" name=""/>
        <p:cNvGrpSpPr/>
        <p:nvPr/>
      </p:nvGrpSpPr>
      <p:grpSpPr>
        <a:xfrm>
          <a:off x="0" y="0"/>
          <a:ext cx="0" cy="0"/>
          <a:chOff x="0" y="0"/>
          <a:chExt cx="0" cy="0"/>
        </a:xfrm>
      </p:grpSpPr>
      <p:sp>
        <p:nvSpPr>
          <p:cNvPr id="2" name="Freeform 2"/>
          <p:cNvSpPr/>
          <p:nvPr/>
        </p:nvSpPr>
        <p:spPr>
          <a:xfrm>
            <a:off x="3673450" y="567051"/>
            <a:ext cx="10309738" cy="9703757"/>
          </a:xfrm>
          <a:custGeom>
            <a:avLst/>
            <a:gdLst/>
            <a:ahLst/>
            <a:cxnLst/>
            <a:rect l="l" t="t" r="r" b="b"/>
            <a:pathLst>
              <a:path w="10309738" h="9703757">
                <a:moveTo>
                  <a:pt x="0" y="0"/>
                </a:moveTo>
                <a:lnTo>
                  <a:pt x="10309738" y="0"/>
                </a:lnTo>
                <a:lnTo>
                  <a:pt x="10309738" y="9703757"/>
                </a:lnTo>
                <a:lnTo>
                  <a:pt x="0" y="9703757"/>
                </a:lnTo>
                <a:lnTo>
                  <a:pt x="0" y="0"/>
                </a:lnTo>
                <a:close/>
              </a:path>
            </a:pathLst>
          </a:custGeom>
          <a:blipFill>
            <a:blip r:embed="rId2"/>
            <a:stretch>
              <a:fillRect l="-1003" r="-191457" b="-64295"/>
            </a:stretch>
          </a:blipFill>
        </p:spPr>
      </p:sp>
      <p:sp>
        <p:nvSpPr>
          <p:cNvPr id="3" name="Freeform 3"/>
          <p:cNvSpPr/>
          <p:nvPr/>
        </p:nvSpPr>
        <p:spPr>
          <a:xfrm>
            <a:off x="0" y="6156008"/>
            <a:ext cx="5108668" cy="4114800"/>
          </a:xfrm>
          <a:custGeom>
            <a:avLst/>
            <a:gdLst/>
            <a:ahLst/>
            <a:cxnLst/>
            <a:rect l="l" t="t" r="r" b="b"/>
            <a:pathLst>
              <a:path w="5108668" h="4114800">
                <a:moveTo>
                  <a:pt x="0" y="0"/>
                </a:moveTo>
                <a:lnTo>
                  <a:pt x="5108668" y="0"/>
                </a:lnTo>
                <a:lnTo>
                  <a:pt x="510866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314727" y="19677"/>
            <a:ext cx="6380457" cy="1009023"/>
          </a:xfrm>
          <a:prstGeom prst="rect">
            <a:avLst/>
          </a:prstGeom>
        </p:spPr>
        <p:txBody>
          <a:bodyPr lIns="0" tIns="0" rIns="0" bIns="0" rtlCol="0" anchor="t">
            <a:spAutoFit/>
          </a:bodyPr>
          <a:lstStyle/>
          <a:p>
            <a:pPr algn="ctr">
              <a:lnSpc>
                <a:spcPts val="7623"/>
              </a:lnSpc>
              <a:spcBef>
                <a:spcPct val="0"/>
              </a:spcBef>
            </a:pPr>
            <a:r>
              <a:rPr lang="en-US" sz="6098">
                <a:solidFill>
                  <a:srgbClr val="FFFFFF"/>
                </a:solidFill>
                <a:latin typeface="Poppins Bold"/>
              </a:rPr>
              <a:t>FLOWCHART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8456B"/>
        </a:solidFill>
        <a:effectLst/>
      </p:bgPr>
    </p:bg>
    <p:spTree>
      <p:nvGrpSpPr>
        <p:cNvPr id="1" name=""/>
        <p:cNvGrpSpPr/>
        <p:nvPr/>
      </p:nvGrpSpPr>
      <p:grpSpPr>
        <a:xfrm>
          <a:off x="0" y="0"/>
          <a:ext cx="0" cy="0"/>
          <a:chOff x="0" y="0"/>
          <a:chExt cx="0" cy="0"/>
        </a:xfrm>
      </p:grpSpPr>
      <p:grpSp>
        <p:nvGrpSpPr>
          <p:cNvPr id="2" name="Group 2"/>
          <p:cNvGrpSpPr/>
          <p:nvPr/>
        </p:nvGrpSpPr>
        <p:grpSpPr>
          <a:xfrm>
            <a:off x="10114434" y="0"/>
            <a:ext cx="10939987" cy="10287000"/>
            <a:chOff x="0" y="0"/>
            <a:chExt cx="2881313" cy="2709333"/>
          </a:xfrm>
        </p:grpSpPr>
        <p:sp>
          <p:nvSpPr>
            <p:cNvPr id="3" name="Freeform 3"/>
            <p:cNvSpPr/>
            <p:nvPr/>
          </p:nvSpPr>
          <p:spPr>
            <a:xfrm>
              <a:off x="0" y="0"/>
              <a:ext cx="2881313" cy="2709333"/>
            </a:xfrm>
            <a:custGeom>
              <a:avLst/>
              <a:gdLst/>
              <a:ahLst/>
              <a:cxnLst/>
              <a:rect l="l" t="t" r="r" b="b"/>
              <a:pathLst>
                <a:path w="2881313" h="2709333">
                  <a:moveTo>
                    <a:pt x="0" y="0"/>
                  </a:moveTo>
                  <a:lnTo>
                    <a:pt x="2881313" y="0"/>
                  </a:lnTo>
                  <a:lnTo>
                    <a:pt x="2881313" y="2709333"/>
                  </a:lnTo>
                  <a:lnTo>
                    <a:pt x="0" y="2709333"/>
                  </a:lnTo>
                  <a:close/>
                </a:path>
              </a:pathLst>
            </a:custGeom>
            <a:solidFill>
              <a:srgbClr val="5D5B79"/>
            </a:solidFill>
          </p:spPr>
        </p:sp>
        <p:sp>
          <p:nvSpPr>
            <p:cNvPr id="4" name="TextBox 4"/>
            <p:cNvSpPr txBox="1"/>
            <p:nvPr/>
          </p:nvSpPr>
          <p:spPr>
            <a:xfrm>
              <a:off x="0" y="-66675"/>
              <a:ext cx="2881313" cy="2776008"/>
            </a:xfrm>
            <a:prstGeom prst="rect">
              <a:avLst/>
            </a:prstGeom>
          </p:spPr>
          <p:txBody>
            <a:bodyPr lIns="50800" tIns="50800" rIns="50800" bIns="50800" rtlCol="0" anchor="ctr"/>
            <a:lstStyle/>
            <a:p>
              <a:pPr algn="ctr">
                <a:lnSpc>
                  <a:spcPts val="3024"/>
                </a:lnSpc>
              </a:pPr>
              <a:endParaRPr/>
            </a:p>
          </p:txBody>
        </p:sp>
      </p:grpSp>
      <p:sp>
        <p:nvSpPr>
          <p:cNvPr id="5" name="Freeform 5"/>
          <p:cNvSpPr/>
          <p:nvPr/>
        </p:nvSpPr>
        <p:spPr>
          <a:xfrm>
            <a:off x="10375737" y="5459059"/>
            <a:ext cx="7547066" cy="4500796"/>
          </a:xfrm>
          <a:custGeom>
            <a:avLst/>
            <a:gdLst/>
            <a:ahLst/>
            <a:cxnLst/>
            <a:rect l="l" t="t" r="r" b="b"/>
            <a:pathLst>
              <a:path w="7547066" h="4500796">
                <a:moveTo>
                  <a:pt x="0" y="0"/>
                </a:moveTo>
                <a:lnTo>
                  <a:pt x="7547065" y="0"/>
                </a:lnTo>
                <a:lnTo>
                  <a:pt x="7547065" y="4500796"/>
                </a:lnTo>
                <a:lnTo>
                  <a:pt x="0" y="45007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330766" y="281252"/>
            <a:ext cx="6760845" cy="908177"/>
          </a:xfrm>
          <a:prstGeom prst="rect">
            <a:avLst/>
          </a:prstGeom>
        </p:spPr>
        <p:txBody>
          <a:bodyPr lIns="0" tIns="0" rIns="0" bIns="0" rtlCol="0" anchor="t">
            <a:spAutoFit/>
          </a:bodyPr>
          <a:lstStyle/>
          <a:p>
            <a:pPr algn="l">
              <a:lnSpc>
                <a:spcPts val="6834"/>
              </a:lnSpc>
            </a:pPr>
            <a:r>
              <a:rPr lang="en-US" sz="5467">
                <a:solidFill>
                  <a:srgbClr val="FBEEEC"/>
                </a:solidFill>
                <a:latin typeface="Poppins Bold"/>
              </a:rPr>
              <a:t>CONCLUSION</a:t>
            </a:r>
          </a:p>
        </p:txBody>
      </p:sp>
      <p:sp>
        <p:nvSpPr>
          <p:cNvPr id="7" name="TextBox 7"/>
          <p:cNvSpPr txBox="1"/>
          <p:nvPr/>
        </p:nvSpPr>
        <p:spPr>
          <a:xfrm>
            <a:off x="330766" y="1584958"/>
            <a:ext cx="9527892" cy="3874101"/>
          </a:xfrm>
          <a:prstGeom prst="rect">
            <a:avLst/>
          </a:prstGeom>
        </p:spPr>
        <p:txBody>
          <a:bodyPr lIns="0" tIns="0" rIns="0" bIns="0" rtlCol="0" anchor="t">
            <a:spAutoFit/>
          </a:bodyPr>
          <a:lstStyle/>
          <a:p>
            <a:pPr algn="just">
              <a:lnSpc>
                <a:spcPts val="4438"/>
              </a:lnSpc>
            </a:pPr>
            <a:r>
              <a:rPr lang="en-US" sz="2775">
                <a:solidFill>
                  <a:srgbClr val="D6E5EF"/>
                </a:solidFill>
                <a:latin typeface="Roboto"/>
              </a:rPr>
              <a:t>The journey through the Sentiment Analysis of Social Media Presence project confirms the transformative power of data analysis in understanding human communication. The project underscores the potential of chat analytics in enhancing personal productivity, improving user engagement, and fostering better relationships between customers and brands.</a:t>
            </a:r>
          </a:p>
        </p:txBody>
      </p:sp>
      <p:sp>
        <p:nvSpPr>
          <p:cNvPr id="8" name="TextBox 8"/>
          <p:cNvSpPr txBox="1"/>
          <p:nvPr/>
        </p:nvSpPr>
        <p:spPr>
          <a:xfrm>
            <a:off x="330766" y="5868634"/>
            <a:ext cx="9272116" cy="3842691"/>
          </a:xfrm>
          <a:prstGeom prst="rect">
            <a:avLst/>
          </a:prstGeom>
        </p:spPr>
        <p:txBody>
          <a:bodyPr lIns="0" tIns="0" rIns="0" bIns="0" rtlCol="0" anchor="t">
            <a:spAutoFit/>
          </a:bodyPr>
          <a:lstStyle/>
          <a:p>
            <a:pPr algn="just">
              <a:lnSpc>
                <a:spcPts val="4375"/>
              </a:lnSpc>
            </a:pPr>
            <a:r>
              <a:rPr lang="en-US" sz="2735">
                <a:solidFill>
                  <a:srgbClr val="D6E5EF"/>
                </a:solidFill>
                <a:latin typeface="Roboto"/>
              </a:rPr>
              <a:t>As we look to the future, we anticipate further advancements in the sophistication of our analytics, more seamless user experiences, and greater impacts on both personal and professional spheres. The Whatsapp Chat Analyzer stands as a testimony to the continued evolution of data-driven technology and its growing significance in our everyday lives.</a:t>
            </a:r>
          </a:p>
        </p:txBody>
      </p:sp>
      <p:grpSp>
        <p:nvGrpSpPr>
          <p:cNvPr id="9" name="Group 9"/>
          <p:cNvGrpSpPr/>
          <p:nvPr/>
        </p:nvGrpSpPr>
        <p:grpSpPr>
          <a:xfrm>
            <a:off x="15309137" y="38062"/>
            <a:ext cx="1678087" cy="3545859"/>
            <a:chOff x="0" y="0"/>
            <a:chExt cx="441965" cy="933889"/>
          </a:xfrm>
        </p:grpSpPr>
        <p:sp>
          <p:nvSpPr>
            <p:cNvPr id="10" name="Freeform 10"/>
            <p:cNvSpPr/>
            <p:nvPr/>
          </p:nvSpPr>
          <p:spPr>
            <a:xfrm>
              <a:off x="0" y="0"/>
              <a:ext cx="441965" cy="933889"/>
            </a:xfrm>
            <a:custGeom>
              <a:avLst/>
              <a:gdLst/>
              <a:ahLst/>
              <a:cxnLst/>
              <a:rect l="l" t="t" r="r" b="b"/>
              <a:pathLst>
                <a:path w="441965" h="933889">
                  <a:moveTo>
                    <a:pt x="0" y="0"/>
                  </a:moveTo>
                  <a:lnTo>
                    <a:pt x="441965" y="0"/>
                  </a:lnTo>
                  <a:lnTo>
                    <a:pt x="441965" y="933889"/>
                  </a:lnTo>
                  <a:lnTo>
                    <a:pt x="0" y="933889"/>
                  </a:lnTo>
                  <a:close/>
                </a:path>
              </a:pathLst>
            </a:custGeom>
            <a:solidFill>
              <a:srgbClr val="69ADD4"/>
            </a:solidFill>
          </p:spPr>
        </p:sp>
        <p:sp>
          <p:nvSpPr>
            <p:cNvPr id="11" name="TextBox 11"/>
            <p:cNvSpPr txBox="1"/>
            <p:nvPr/>
          </p:nvSpPr>
          <p:spPr>
            <a:xfrm>
              <a:off x="0" y="-38100"/>
              <a:ext cx="441965" cy="971989"/>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8456B"/>
        </a:solidFill>
        <a:effectLst/>
      </p:bgPr>
    </p:bg>
    <p:spTree>
      <p:nvGrpSpPr>
        <p:cNvPr id="1" name=""/>
        <p:cNvGrpSpPr/>
        <p:nvPr/>
      </p:nvGrpSpPr>
      <p:grpSpPr>
        <a:xfrm>
          <a:off x="0" y="0"/>
          <a:ext cx="0" cy="0"/>
          <a:chOff x="0" y="0"/>
          <a:chExt cx="0" cy="0"/>
        </a:xfrm>
      </p:grpSpPr>
      <p:grpSp>
        <p:nvGrpSpPr>
          <p:cNvPr id="2" name="Group 2"/>
          <p:cNvGrpSpPr/>
          <p:nvPr/>
        </p:nvGrpSpPr>
        <p:grpSpPr>
          <a:xfrm>
            <a:off x="1288044" y="1296722"/>
            <a:ext cx="15714093" cy="7730370"/>
            <a:chOff x="0" y="0"/>
            <a:chExt cx="4138691" cy="2035982"/>
          </a:xfrm>
        </p:grpSpPr>
        <p:sp>
          <p:nvSpPr>
            <p:cNvPr id="3" name="Freeform 3"/>
            <p:cNvSpPr/>
            <p:nvPr/>
          </p:nvSpPr>
          <p:spPr>
            <a:xfrm>
              <a:off x="0" y="0"/>
              <a:ext cx="4138691" cy="2035982"/>
            </a:xfrm>
            <a:custGeom>
              <a:avLst/>
              <a:gdLst/>
              <a:ahLst/>
              <a:cxnLst/>
              <a:rect l="l" t="t" r="r" b="b"/>
              <a:pathLst>
                <a:path w="4138691" h="2035982">
                  <a:moveTo>
                    <a:pt x="0" y="0"/>
                  </a:moveTo>
                  <a:lnTo>
                    <a:pt x="4138691" y="0"/>
                  </a:lnTo>
                  <a:lnTo>
                    <a:pt x="4138691" y="2035982"/>
                  </a:lnTo>
                  <a:lnTo>
                    <a:pt x="0" y="2035982"/>
                  </a:lnTo>
                  <a:close/>
                </a:path>
              </a:pathLst>
            </a:custGeom>
            <a:solidFill>
              <a:srgbClr val="5D5B79"/>
            </a:solidFill>
          </p:spPr>
        </p:sp>
        <p:sp>
          <p:nvSpPr>
            <p:cNvPr id="4" name="TextBox 4"/>
            <p:cNvSpPr txBox="1"/>
            <p:nvPr/>
          </p:nvSpPr>
          <p:spPr>
            <a:xfrm>
              <a:off x="0" y="-66675"/>
              <a:ext cx="4138691" cy="2102657"/>
            </a:xfrm>
            <a:prstGeom prst="rect">
              <a:avLst/>
            </a:prstGeom>
          </p:spPr>
          <p:txBody>
            <a:bodyPr lIns="50800" tIns="50800" rIns="50800" bIns="50800" rtlCol="0" anchor="ctr"/>
            <a:lstStyle/>
            <a:p>
              <a:pPr algn="ctr">
                <a:lnSpc>
                  <a:spcPts val="3024"/>
                </a:lnSpc>
              </a:pPr>
              <a:endParaRPr/>
            </a:p>
          </p:txBody>
        </p:sp>
      </p:grpSp>
      <p:sp>
        <p:nvSpPr>
          <p:cNvPr id="5" name="Freeform 5"/>
          <p:cNvSpPr/>
          <p:nvPr/>
        </p:nvSpPr>
        <p:spPr>
          <a:xfrm>
            <a:off x="5393331" y="2173004"/>
            <a:ext cx="7190124" cy="5940992"/>
          </a:xfrm>
          <a:custGeom>
            <a:avLst/>
            <a:gdLst/>
            <a:ahLst/>
            <a:cxnLst/>
            <a:rect l="l" t="t" r="r" b="b"/>
            <a:pathLst>
              <a:path w="7190124" h="5940992">
                <a:moveTo>
                  <a:pt x="0" y="0"/>
                </a:moveTo>
                <a:lnTo>
                  <a:pt x="7190124" y="0"/>
                </a:lnTo>
                <a:lnTo>
                  <a:pt x="7190124" y="5940992"/>
                </a:lnTo>
                <a:lnTo>
                  <a:pt x="0" y="5940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8456B"/>
        </a:solidFill>
        <a:effectLst/>
      </p:bgPr>
    </p:bg>
    <p:spTree>
      <p:nvGrpSpPr>
        <p:cNvPr id="1" name=""/>
        <p:cNvGrpSpPr/>
        <p:nvPr/>
      </p:nvGrpSpPr>
      <p:grpSpPr>
        <a:xfrm>
          <a:off x="0" y="0"/>
          <a:ext cx="0" cy="0"/>
          <a:chOff x="0" y="0"/>
          <a:chExt cx="0" cy="0"/>
        </a:xfrm>
      </p:grpSpPr>
      <p:grpSp>
        <p:nvGrpSpPr>
          <p:cNvPr id="2" name="Group 2"/>
          <p:cNvGrpSpPr/>
          <p:nvPr/>
        </p:nvGrpSpPr>
        <p:grpSpPr>
          <a:xfrm>
            <a:off x="9893387" y="0"/>
            <a:ext cx="11198239" cy="10287000"/>
            <a:chOff x="0" y="0"/>
            <a:chExt cx="2949330" cy="2709333"/>
          </a:xfrm>
        </p:grpSpPr>
        <p:sp>
          <p:nvSpPr>
            <p:cNvPr id="3" name="Freeform 3"/>
            <p:cNvSpPr/>
            <p:nvPr/>
          </p:nvSpPr>
          <p:spPr>
            <a:xfrm>
              <a:off x="0" y="0"/>
              <a:ext cx="2949330" cy="2709333"/>
            </a:xfrm>
            <a:custGeom>
              <a:avLst/>
              <a:gdLst/>
              <a:ahLst/>
              <a:cxnLst/>
              <a:rect l="l" t="t" r="r" b="b"/>
              <a:pathLst>
                <a:path w="2949330" h="2709333">
                  <a:moveTo>
                    <a:pt x="0" y="0"/>
                  </a:moveTo>
                  <a:lnTo>
                    <a:pt x="2949330" y="0"/>
                  </a:lnTo>
                  <a:lnTo>
                    <a:pt x="2949330" y="2709333"/>
                  </a:lnTo>
                  <a:lnTo>
                    <a:pt x="0" y="2709333"/>
                  </a:lnTo>
                  <a:close/>
                </a:path>
              </a:pathLst>
            </a:custGeom>
            <a:solidFill>
              <a:srgbClr val="5D5B79"/>
            </a:solidFill>
          </p:spPr>
        </p:sp>
        <p:sp>
          <p:nvSpPr>
            <p:cNvPr id="4" name="TextBox 4"/>
            <p:cNvSpPr txBox="1"/>
            <p:nvPr/>
          </p:nvSpPr>
          <p:spPr>
            <a:xfrm>
              <a:off x="0" y="-66675"/>
              <a:ext cx="2949330" cy="2776008"/>
            </a:xfrm>
            <a:prstGeom prst="rect">
              <a:avLst/>
            </a:prstGeom>
          </p:spPr>
          <p:txBody>
            <a:bodyPr lIns="50800" tIns="50800" rIns="50800" bIns="50800" rtlCol="0" anchor="ctr"/>
            <a:lstStyle/>
            <a:p>
              <a:pPr algn="ctr">
                <a:lnSpc>
                  <a:spcPts val="3024"/>
                </a:lnSpc>
              </a:pPr>
              <a:endParaRPr/>
            </a:p>
          </p:txBody>
        </p:sp>
      </p:grpSp>
      <p:sp>
        <p:nvSpPr>
          <p:cNvPr id="5" name="Freeform 5"/>
          <p:cNvSpPr/>
          <p:nvPr/>
        </p:nvSpPr>
        <p:spPr>
          <a:xfrm>
            <a:off x="10232995" y="4224126"/>
            <a:ext cx="7713355" cy="5231057"/>
          </a:xfrm>
          <a:custGeom>
            <a:avLst/>
            <a:gdLst/>
            <a:ahLst/>
            <a:cxnLst/>
            <a:rect l="l" t="t" r="r" b="b"/>
            <a:pathLst>
              <a:path w="7713355" h="5231057">
                <a:moveTo>
                  <a:pt x="0" y="0"/>
                </a:moveTo>
                <a:lnTo>
                  <a:pt x="7713355" y="0"/>
                </a:lnTo>
                <a:lnTo>
                  <a:pt x="7713355" y="5231057"/>
                </a:lnTo>
                <a:lnTo>
                  <a:pt x="0" y="52310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330869" y="17504"/>
            <a:ext cx="5567159" cy="1428106"/>
          </a:xfrm>
          <a:prstGeom prst="rect">
            <a:avLst/>
          </a:prstGeom>
        </p:spPr>
        <p:txBody>
          <a:bodyPr lIns="0" tIns="0" rIns="0" bIns="0" rtlCol="0" anchor="t">
            <a:spAutoFit/>
          </a:bodyPr>
          <a:lstStyle/>
          <a:p>
            <a:pPr algn="ctr">
              <a:lnSpc>
                <a:spcPts val="11060"/>
              </a:lnSpc>
            </a:pPr>
            <a:r>
              <a:rPr lang="en-US" sz="7900">
                <a:solidFill>
                  <a:srgbClr val="FFFFFF"/>
                </a:solidFill>
                <a:latin typeface="Poppins Bold"/>
              </a:rPr>
              <a:t>CONTENTS</a:t>
            </a:r>
          </a:p>
        </p:txBody>
      </p:sp>
      <p:sp>
        <p:nvSpPr>
          <p:cNvPr id="7" name="TextBox 7"/>
          <p:cNvSpPr txBox="1"/>
          <p:nvPr/>
        </p:nvSpPr>
        <p:spPr>
          <a:xfrm>
            <a:off x="330869" y="1264635"/>
            <a:ext cx="7289131" cy="10980074"/>
          </a:xfrm>
          <a:prstGeom prst="rect">
            <a:avLst/>
          </a:prstGeom>
        </p:spPr>
        <p:txBody>
          <a:bodyPr wrap="square" lIns="0" tIns="0" rIns="0" bIns="0" rtlCol="0" anchor="t">
            <a:spAutoFit/>
          </a:bodyPr>
          <a:lstStyle/>
          <a:p>
            <a:pPr marL="1331251" lvl="1" indent="-665625">
              <a:lnSpc>
                <a:spcPts val="8632"/>
              </a:lnSpc>
              <a:buFont typeface="Arial"/>
              <a:buChar char="•"/>
            </a:pPr>
            <a:r>
              <a:rPr lang="en-US" sz="6166" dirty="0">
                <a:solidFill>
                  <a:srgbClr val="FFFFFF"/>
                </a:solidFill>
                <a:latin typeface="Poppins"/>
              </a:rPr>
              <a:t>Introduction</a:t>
            </a:r>
          </a:p>
          <a:p>
            <a:pPr marL="1331251" lvl="1" indent="-665625">
              <a:lnSpc>
                <a:spcPts val="8632"/>
              </a:lnSpc>
              <a:buFont typeface="Arial"/>
              <a:buChar char="•"/>
            </a:pPr>
            <a:r>
              <a:rPr lang="en-US" sz="6166" dirty="0">
                <a:solidFill>
                  <a:srgbClr val="FFFFFF"/>
                </a:solidFill>
                <a:latin typeface="Poppins"/>
              </a:rPr>
              <a:t>Objective</a:t>
            </a:r>
          </a:p>
          <a:p>
            <a:pPr marL="1331251" lvl="1" indent="-665625">
              <a:lnSpc>
                <a:spcPts val="8632"/>
              </a:lnSpc>
              <a:buFont typeface="Arial"/>
              <a:buChar char="•"/>
            </a:pPr>
            <a:r>
              <a:rPr lang="en-US" sz="6166" dirty="0" err="1">
                <a:solidFill>
                  <a:srgbClr val="FFFFFF"/>
                </a:solidFill>
                <a:latin typeface="Poppins"/>
              </a:rPr>
              <a:t>Usecases</a:t>
            </a:r>
            <a:endParaRPr lang="en-US" sz="6166" dirty="0">
              <a:solidFill>
                <a:srgbClr val="FFFFFF"/>
              </a:solidFill>
              <a:latin typeface="Poppins"/>
            </a:endParaRPr>
          </a:p>
          <a:p>
            <a:pPr marL="1331251" lvl="1" indent="-665625">
              <a:lnSpc>
                <a:spcPts val="8632"/>
              </a:lnSpc>
              <a:buFont typeface="Arial"/>
              <a:buChar char="•"/>
            </a:pPr>
            <a:r>
              <a:rPr lang="en-US" sz="6166" dirty="0">
                <a:solidFill>
                  <a:srgbClr val="FFFFFF"/>
                </a:solidFill>
                <a:latin typeface="Poppins"/>
              </a:rPr>
              <a:t>Project Scope</a:t>
            </a:r>
          </a:p>
          <a:p>
            <a:pPr marL="1331251" lvl="1" indent="-665625">
              <a:lnSpc>
                <a:spcPts val="8632"/>
              </a:lnSpc>
              <a:buFont typeface="Arial"/>
              <a:buChar char="•"/>
            </a:pPr>
            <a:r>
              <a:rPr lang="en-US" sz="6166" dirty="0">
                <a:solidFill>
                  <a:srgbClr val="FFFFFF"/>
                </a:solidFill>
                <a:latin typeface="Poppins"/>
              </a:rPr>
              <a:t>Methodology</a:t>
            </a:r>
          </a:p>
          <a:p>
            <a:pPr marL="1331251" lvl="1" indent="-665625">
              <a:lnSpc>
                <a:spcPts val="8632"/>
              </a:lnSpc>
              <a:buFont typeface="Arial"/>
              <a:buChar char="•"/>
            </a:pPr>
            <a:r>
              <a:rPr lang="en-US" sz="6166" dirty="0">
                <a:solidFill>
                  <a:srgbClr val="FFFFFF"/>
                </a:solidFill>
                <a:latin typeface="Poppins"/>
              </a:rPr>
              <a:t>Snapshots</a:t>
            </a:r>
          </a:p>
          <a:p>
            <a:pPr marL="1331251" lvl="1" indent="-665625">
              <a:lnSpc>
                <a:spcPts val="8632"/>
              </a:lnSpc>
              <a:buFont typeface="Arial"/>
              <a:buChar char="•"/>
            </a:pPr>
            <a:r>
              <a:rPr lang="en-US" sz="6166" dirty="0">
                <a:solidFill>
                  <a:srgbClr val="FFFFFF"/>
                </a:solidFill>
                <a:latin typeface="Poppins"/>
              </a:rPr>
              <a:t>Flow chart</a:t>
            </a:r>
          </a:p>
          <a:p>
            <a:pPr marL="1331251" lvl="1" indent="-665625">
              <a:lnSpc>
                <a:spcPts val="8632"/>
              </a:lnSpc>
              <a:buFont typeface="Arial"/>
              <a:buChar char="•"/>
            </a:pPr>
            <a:r>
              <a:rPr lang="en-US" sz="6166" dirty="0">
                <a:solidFill>
                  <a:srgbClr val="FFFFFF"/>
                </a:solidFill>
                <a:latin typeface="Poppins"/>
              </a:rPr>
              <a:t>Conclusion</a:t>
            </a:r>
          </a:p>
          <a:p>
            <a:pPr>
              <a:lnSpc>
                <a:spcPts val="8632"/>
              </a:lnSpc>
            </a:pPr>
            <a:endParaRPr lang="en-US" sz="6166" dirty="0">
              <a:solidFill>
                <a:srgbClr val="FFFFFF"/>
              </a:solidFill>
              <a:latin typeface="Poppins"/>
            </a:endParaRPr>
          </a:p>
          <a:p>
            <a:pPr>
              <a:lnSpc>
                <a:spcPts val="8632"/>
              </a:lnSpc>
            </a:pPr>
            <a:endParaRPr lang="en-US" sz="6166" dirty="0">
              <a:solidFill>
                <a:srgbClr val="FFFFFF"/>
              </a:solidFill>
              <a:latin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sp>
      </p:grpSp>
      <p:sp>
        <p:nvSpPr>
          <p:cNvPr id="6" name="TextBox 6"/>
          <p:cNvSpPr txBox="1"/>
          <p:nvPr/>
        </p:nvSpPr>
        <p:spPr>
          <a:xfrm>
            <a:off x="7978586" y="695367"/>
            <a:ext cx="9188827" cy="5428116"/>
          </a:xfrm>
          <a:prstGeom prst="rect">
            <a:avLst/>
          </a:prstGeom>
        </p:spPr>
        <p:txBody>
          <a:bodyPr lIns="0" tIns="0" rIns="0" bIns="0" rtlCol="0" anchor="t">
            <a:spAutoFit/>
          </a:bodyPr>
          <a:lstStyle/>
          <a:p>
            <a:pPr algn="just">
              <a:lnSpc>
                <a:spcPts val="3937"/>
              </a:lnSpc>
            </a:pPr>
            <a:r>
              <a:rPr lang="en-US" sz="2461">
                <a:solidFill>
                  <a:srgbClr val="D6E5EF"/>
                </a:solidFill>
                <a:latin typeface="Roboto"/>
              </a:rPr>
              <a:t>Welcome to our presentation on the Sentiment Analysis of Social Media Presence project. With the vast amounts of data generated every day through conversations, it's increasingly valuable to extract meaningful insights from our interactions. This project introduces an innovative tool designed to analyze Social Media chats, offering users an opportunity to understand their communication patterns, frequency of topics, and the sentiment behind messages. The technology behind this tool encompasses data parsing, natural language processing, and statistical analysis – paving the way for both individual and corporate users to delve into data-driven decision-making.</a:t>
            </a:r>
          </a:p>
        </p:txBody>
      </p:sp>
      <p:sp>
        <p:nvSpPr>
          <p:cNvPr id="7" name="TextBox 7"/>
          <p:cNvSpPr txBox="1"/>
          <p:nvPr/>
        </p:nvSpPr>
        <p:spPr>
          <a:xfrm>
            <a:off x="8070473" y="6363662"/>
            <a:ext cx="9188827" cy="3446916"/>
          </a:xfrm>
          <a:prstGeom prst="rect">
            <a:avLst/>
          </a:prstGeom>
        </p:spPr>
        <p:txBody>
          <a:bodyPr lIns="0" tIns="0" rIns="0" bIns="0" rtlCol="0" anchor="t">
            <a:spAutoFit/>
          </a:bodyPr>
          <a:lstStyle/>
          <a:p>
            <a:pPr algn="just">
              <a:lnSpc>
                <a:spcPts val="3937"/>
              </a:lnSpc>
            </a:pPr>
            <a:r>
              <a:rPr lang="en-US" sz="2461">
                <a:solidFill>
                  <a:srgbClr val="D6E5EF"/>
                </a:solidFill>
                <a:latin typeface="Roboto"/>
              </a:rPr>
              <a:t>Throughout this presentation, we will explore the objectives behind creating such a tool, various use cases that highlight its versatility, the overall scope of the project, and the methodologies employed for data collection and analysis. We will also share the significant results and insights that have emerged from initial testing, culminating in our conclusions about the tool's future direction and potential impact on the market.</a:t>
            </a:r>
          </a:p>
        </p:txBody>
      </p:sp>
      <p:grpSp>
        <p:nvGrpSpPr>
          <p:cNvPr id="8" name="Group 8"/>
          <p:cNvGrpSpPr/>
          <p:nvPr/>
        </p:nvGrpSpPr>
        <p:grpSpPr>
          <a:xfrm>
            <a:off x="-2518228" y="0"/>
            <a:ext cx="10200939" cy="10287000"/>
            <a:chOff x="0" y="0"/>
            <a:chExt cx="2686667" cy="2709333"/>
          </a:xfrm>
        </p:grpSpPr>
        <p:sp>
          <p:nvSpPr>
            <p:cNvPr id="9" name="Freeform 9"/>
            <p:cNvSpPr/>
            <p:nvPr/>
          </p:nvSpPr>
          <p:spPr>
            <a:xfrm>
              <a:off x="0" y="0"/>
              <a:ext cx="2686667" cy="2709333"/>
            </a:xfrm>
            <a:custGeom>
              <a:avLst/>
              <a:gdLst/>
              <a:ahLst/>
              <a:cxnLst/>
              <a:rect l="l" t="t" r="r" b="b"/>
              <a:pathLst>
                <a:path w="2686667" h="2709333">
                  <a:moveTo>
                    <a:pt x="0" y="0"/>
                  </a:moveTo>
                  <a:lnTo>
                    <a:pt x="2686667" y="0"/>
                  </a:lnTo>
                  <a:lnTo>
                    <a:pt x="2686667" y="2709333"/>
                  </a:lnTo>
                  <a:lnTo>
                    <a:pt x="0" y="2709333"/>
                  </a:lnTo>
                  <a:close/>
                </a:path>
              </a:pathLst>
            </a:custGeom>
            <a:solidFill>
              <a:srgbClr val="5D5B79"/>
            </a:solidFill>
          </p:spPr>
        </p:sp>
        <p:sp>
          <p:nvSpPr>
            <p:cNvPr id="10" name="TextBox 10"/>
            <p:cNvSpPr txBox="1"/>
            <p:nvPr/>
          </p:nvSpPr>
          <p:spPr>
            <a:xfrm>
              <a:off x="0" y="-66675"/>
              <a:ext cx="2686667" cy="2776008"/>
            </a:xfrm>
            <a:prstGeom prst="rect">
              <a:avLst/>
            </a:prstGeom>
          </p:spPr>
          <p:txBody>
            <a:bodyPr lIns="50800" tIns="50800" rIns="50800" bIns="50800" rtlCol="0" anchor="ctr"/>
            <a:lstStyle/>
            <a:p>
              <a:pPr algn="ctr">
                <a:lnSpc>
                  <a:spcPts val="3024"/>
                </a:lnSpc>
              </a:pPr>
              <a:endParaRPr/>
            </a:p>
          </p:txBody>
        </p:sp>
      </p:grpSp>
      <p:sp>
        <p:nvSpPr>
          <p:cNvPr id="11" name="TextBox 11"/>
          <p:cNvSpPr txBox="1"/>
          <p:nvPr/>
        </p:nvSpPr>
        <p:spPr>
          <a:xfrm>
            <a:off x="221494" y="439722"/>
            <a:ext cx="8050441" cy="1082707"/>
          </a:xfrm>
          <a:prstGeom prst="rect">
            <a:avLst/>
          </a:prstGeom>
        </p:spPr>
        <p:txBody>
          <a:bodyPr lIns="0" tIns="0" rIns="0" bIns="0" rtlCol="0" anchor="t">
            <a:spAutoFit/>
          </a:bodyPr>
          <a:lstStyle/>
          <a:p>
            <a:pPr algn="l">
              <a:lnSpc>
                <a:spcPts val="8103"/>
              </a:lnSpc>
            </a:pPr>
            <a:r>
              <a:rPr lang="en-US" sz="6482">
                <a:solidFill>
                  <a:srgbClr val="FFFFFF"/>
                </a:solidFill>
                <a:latin typeface="Poppins Bold"/>
              </a:rPr>
              <a:t>INTRODUCTION</a:t>
            </a:r>
          </a:p>
        </p:txBody>
      </p:sp>
      <p:sp>
        <p:nvSpPr>
          <p:cNvPr id="12" name="Freeform 12"/>
          <p:cNvSpPr/>
          <p:nvPr/>
        </p:nvSpPr>
        <p:spPr>
          <a:xfrm>
            <a:off x="648599" y="3273142"/>
            <a:ext cx="6537436" cy="6537436"/>
          </a:xfrm>
          <a:custGeom>
            <a:avLst/>
            <a:gdLst/>
            <a:ahLst/>
            <a:cxnLst/>
            <a:rect l="l" t="t" r="r" b="b"/>
            <a:pathLst>
              <a:path w="6537436" h="6537436">
                <a:moveTo>
                  <a:pt x="0" y="0"/>
                </a:moveTo>
                <a:lnTo>
                  <a:pt x="6537437" y="0"/>
                </a:lnTo>
                <a:lnTo>
                  <a:pt x="6537437" y="6537436"/>
                </a:lnTo>
                <a:lnTo>
                  <a:pt x="0" y="6537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8191"/>
            <a:chOff x="0" y="0"/>
            <a:chExt cx="24384000" cy="13717588"/>
          </a:xfrm>
        </p:grpSpPr>
        <p:sp>
          <p:nvSpPr>
            <p:cNvPr id="3" name="Freeform 3"/>
            <p:cNvSpPr/>
            <p:nvPr/>
          </p:nvSpPr>
          <p:spPr>
            <a:xfrm>
              <a:off x="0" y="0"/>
              <a:ext cx="24384000" cy="13717651"/>
            </a:xfrm>
            <a:custGeom>
              <a:avLst/>
              <a:gdLst/>
              <a:ahLst/>
              <a:cxnLst/>
              <a:rect l="l" t="t" r="r" b="b"/>
              <a:pathLst>
                <a:path w="24384000" h="13717651">
                  <a:moveTo>
                    <a:pt x="0" y="0"/>
                  </a:moveTo>
                  <a:lnTo>
                    <a:pt x="24384000" y="0"/>
                  </a:lnTo>
                  <a:lnTo>
                    <a:pt x="24384000" y="13717651"/>
                  </a:lnTo>
                  <a:lnTo>
                    <a:pt x="0" y="13717651"/>
                  </a:lnTo>
                  <a:close/>
                </a:path>
              </a:pathLst>
            </a:custGeom>
            <a:solidFill>
              <a:srgbClr val="3B3954"/>
            </a:solidFill>
          </p:spPr>
        </p:sp>
      </p:grpSp>
      <p:grpSp>
        <p:nvGrpSpPr>
          <p:cNvPr id="4" name="Group 4"/>
          <p:cNvGrpSpPr/>
          <p:nvPr/>
        </p:nvGrpSpPr>
        <p:grpSpPr>
          <a:xfrm>
            <a:off x="7767035" y="5186110"/>
            <a:ext cx="583704" cy="583704"/>
            <a:chOff x="0" y="0"/>
            <a:chExt cx="778272" cy="778272"/>
          </a:xfrm>
        </p:grpSpPr>
        <p:grpSp>
          <p:nvGrpSpPr>
            <p:cNvPr id="5" name="Group 5"/>
            <p:cNvGrpSpPr/>
            <p:nvPr/>
          </p:nvGrpSpPr>
          <p:grpSpPr>
            <a:xfrm>
              <a:off x="0" y="0"/>
              <a:ext cx="778272" cy="778272"/>
              <a:chOff x="0" y="0"/>
              <a:chExt cx="778272" cy="778272"/>
            </a:xfrm>
          </p:grpSpPr>
          <p:sp>
            <p:nvSpPr>
              <p:cNvPr id="6" name="Freeform 6"/>
              <p:cNvSpPr/>
              <p:nvPr/>
            </p:nvSpPr>
            <p:spPr>
              <a:xfrm>
                <a:off x="0" y="0"/>
                <a:ext cx="778383" cy="778383"/>
              </a:xfrm>
              <a:custGeom>
                <a:avLst/>
                <a:gdLst/>
                <a:ahLst/>
                <a:cxnLst/>
                <a:rect l="l" t="t" r="r" b="b"/>
                <a:pathLst>
                  <a:path w="778383" h="778383">
                    <a:moveTo>
                      <a:pt x="0" y="207645"/>
                    </a:moveTo>
                    <a:cubicBezTo>
                      <a:pt x="0" y="92964"/>
                      <a:pt x="92964" y="0"/>
                      <a:pt x="207645" y="0"/>
                    </a:cubicBezTo>
                    <a:lnTo>
                      <a:pt x="570738" y="0"/>
                    </a:lnTo>
                    <a:cubicBezTo>
                      <a:pt x="685419" y="0"/>
                      <a:pt x="778383" y="92964"/>
                      <a:pt x="778383" y="207645"/>
                    </a:cubicBezTo>
                    <a:lnTo>
                      <a:pt x="778383" y="570738"/>
                    </a:lnTo>
                    <a:cubicBezTo>
                      <a:pt x="778383" y="685419"/>
                      <a:pt x="685419" y="778383"/>
                      <a:pt x="570738" y="778383"/>
                    </a:cubicBezTo>
                    <a:lnTo>
                      <a:pt x="207645" y="778383"/>
                    </a:lnTo>
                    <a:cubicBezTo>
                      <a:pt x="92964" y="778256"/>
                      <a:pt x="0" y="685292"/>
                      <a:pt x="0" y="570738"/>
                    </a:cubicBezTo>
                    <a:close/>
                  </a:path>
                </a:pathLst>
              </a:custGeom>
              <a:solidFill>
                <a:srgbClr val="12161D"/>
              </a:solidFill>
            </p:spPr>
          </p:sp>
        </p:grpSp>
        <p:sp>
          <p:nvSpPr>
            <p:cNvPr id="7" name="TextBox 7"/>
            <p:cNvSpPr txBox="1"/>
            <p:nvPr/>
          </p:nvSpPr>
          <p:spPr>
            <a:xfrm>
              <a:off x="248173" y="62150"/>
              <a:ext cx="42902" cy="536098"/>
            </a:xfrm>
            <a:prstGeom prst="rect">
              <a:avLst/>
            </a:prstGeom>
          </p:spPr>
          <p:txBody>
            <a:bodyPr lIns="0" tIns="0" rIns="0" bIns="0" rtlCol="0" anchor="t">
              <a:spAutoFit/>
            </a:bodyPr>
            <a:lstStyle/>
            <a:p>
              <a:pPr algn="ctr">
                <a:lnSpc>
                  <a:spcPts val="3831"/>
                </a:lnSpc>
              </a:pPr>
              <a:r>
                <a:rPr lang="en-US" sz="3064">
                  <a:solidFill>
                    <a:srgbClr val="60A9FF"/>
                  </a:solidFill>
                  <a:latin typeface="Roboto Slab"/>
                </a:rPr>
                <a:t>2</a:t>
              </a:r>
            </a:p>
          </p:txBody>
        </p:sp>
      </p:grpSp>
      <p:grpSp>
        <p:nvGrpSpPr>
          <p:cNvPr id="8" name="Group 8"/>
          <p:cNvGrpSpPr/>
          <p:nvPr/>
        </p:nvGrpSpPr>
        <p:grpSpPr>
          <a:xfrm>
            <a:off x="1234237" y="7813804"/>
            <a:ext cx="583704" cy="583704"/>
            <a:chOff x="0" y="0"/>
            <a:chExt cx="778272" cy="778272"/>
          </a:xfrm>
        </p:grpSpPr>
        <p:grpSp>
          <p:nvGrpSpPr>
            <p:cNvPr id="9" name="Group 9"/>
            <p:cNvGrpSpPr/>
            <p:nvPr/>
          </p:nvGrpSpPr>
          <p:grpSpPr>
            <a:xfrm>
              <a:off x="0" y="0"/>
              <a:ext cx="778272" cy="778272"/>
              <a:chOff x="0" y="0"/>
              <a:chExt cx="778272" cy="778272"/>
            </a:xfrm>
          </p:grpSpPr>
          <p:sp>
            <p:nvSpPr>
              <p:cNvPr id="10" name="Freeform 10"/>
              <p:cNvSpPr/>
              <p:nvPr/>
            </p:nvSpPr>
            <p:spPr>
              <a:xfrm>
                <a:off x="0" y="0"/>
                <a:ext cx="778383" cy="778383"/>
              </a:xfrm>
              <a:custGeom>
                <a:avLst/>
                <a:gdLst/>
                <a:ahLst/>
                <a:cxnLst/>
                <a:rect l="l" t="t" r="r" b="b"/>
                <a:pathLst>
                  <a:path w="778383" h="778383">
                    <a:moveTo>
                      <a:pt x="0" y="207645"/>
                    </a:moveTo>
                    <a:cubicBezTo>
                      <a:pt x="0" y="92964"/>
                      <a:pt x="92964" y="0"/>
                      <a:pt x="207645" y="0"/>
                    </a:cubicBezTo>
                    <a:lnTo>
                      <a:pt x="570738" y="0"/>
                    </a:lnTo>
                    <a:cubicBezTo>
                      <a:pt x="685419" y="0"/>
                      <a:pt x="778383" y="92964"/>
                      <a:pt x="778383" y="207645"/>
                    </a:cubicBezTo>
                    <a:lnTo>
                      <a:pt x="778383" y="570738"/>
                    </a:lnTo>
                    <a:cubicBezTo>
                      <a:pt x="778383" y="685419"/>
                      <a:pt x="685419" y="778383"/>
                      <a:pt x="570738" y="778383"/>
                    </a:cubicBezTo>
                    <a:lnTo>
                      <a:pt x="207645" y="778383"/>
                    </a:lnTo>
                    <a:cubicBezTo>
                      <a:pt x="92964" y="778256"/>
                      <a:pt x="0" y="685292"/>
                      <a:pt x="0" y="570738"/>
                    </a:cubicBezTo>
                    <a:close/>
                  </a:path>
                </a:pathLst>
              </a:custGeom>
              <a:solidFill>
                <a:srgbClr val="12161D"/>
              </a:solidFill>
            </p:spPr>
          </p:sp>
        </p:grpSp>
        <p:sp>
          <p:nvSpPr>
            <p:cNvPr id="11" name="TextBox 11"/>
            <p:cNvSpPr txBox="1"/>
            <p:nvPr/>
          </p:nvSpPr>
          <p:spPr>
            <a:xfrm>
              <a:off x="273060" y="62150"/>
              <a:ext cx="36552" cy="536098"/>
            </a:xfrm>
            <a:prstGeom prst="rect">
              <a:avLst/>
            </a:prstGeom>
          </p:spPr>
          <p:txBody>
            <a:bodyPr lIns="0" tIns="0" rIns="0" bIns="0" rtlCol="0" anchor="t">
              <a:spAutoFit/>
            </a:bodyPr>
            <a:lstStyle/>
            <a:p>
              <a:pPr algn="ctr">
                <a:lnSpc>
                  <a:spcPts val="3831"/>
                </a:lnSpc>
              </a:pPr>
              <a:r>
                <a:rPr lang="en-US" sz="3064">
                  <a:solidFill>
                    <a:srgbClr val="60A9FF"/>
                  </a:solidFill>
                  <a:latin typeface="Roboto Slab"/>
                </a:rPr>
                <a:t>3</a:t>
              </a:r>
            </a:p>
          </p:txBody>
        </p:sp>
      </p:grpSp>
      <p:grpSp>
        <p:nvGrpSpPr>
          <p:cNvPr id="12" name="Group 12"/>
          <p:cNvGrpSpPr/>
          <p:nvPr/>
        </p:nvGrpSpPr>
        <p:grpSpPr>
          <a:xfrm>
            <a:off x="7822511" y="7835771"/>
            <a:ext cx="583704" cy="583704"/>
            <a:chOff x="0" y="0"/>
            <a:chExt cx="778272" cy="778272"/>
          </a:xfrm>
        </p:grpSpPr>
        <p:grpSp>
          <p:nvGrpSpPr>
            <p:cNvPr id="13" name="Group 13"/>
            <p:cNvGrpSpPr/>
            <p:nvPr/>
          </p:nvGrpSpPr>
          <p:grpSpPr>
            <a:xfrm>
              <a:off x="0" y="0"/>
              <a:ext cx="778272" cy="778272"/>
              <a:chOff x="0" y="0"/>
              <a:chExt cx="778272" cy="778272"/>
            </a:xfrm>
          </p:grpSpPr>
          <p:sp>
            <p:nvSpPr>
              <p:cNvPr id="14" name="Freeform 14"/>
              <p:cNvSpPr/>
              <p:nvPr/>
            </p:nvSpPr>
            <p:spPr>
              <a:xfrm>
                <a:off x="0" y="0"/>
                <a:ext cx="778383" cy="778383"/>
              </a:xfrm>
              <a:custGeom>
                <a:avLst/>
                <a:gdLst/>
                <a:ahLst/>
                <a:cxnLst/>
                <a:rect l="l" t="t" r="r" b="b"/>
                <a:pathLst>
                  <a:path w="778383" h="778383">
                    <a:moveTo>
                      <a:pt x="0" y="207645"/>
                    </a:moveTo>
                    <a:cubicBezTo>
                      <a:pt x="0" y="92964"/>
                      <a:pt x="92964" y="0"/>
                      <a:pt x="207645" y="0"/>
                    </a:cubicBezTo>
                    <a:lnTo>
                      <a:pt x="570738" y="0"/>
                    </a:lnTo>
                    <a:cubicBezTo>
                      <a:pt x="685419" y="0"/>
                      <a:pt x="778383" y="92964"/>
                      <a:pt x="778383" y="207645"/>
                    </a:cubicBezTo>
                    <a:lnTo>
                      <a:pt x="778383" y="570738"/>
                    </a:lnTo>
                    <a:cubicBezTo>
                      <a:pt x="778383" y="685419"/>
                      <a:pt x="685419" y="778383"/>
                      <a:pt x="570738" y="778383"/>
                    </a:cubicBezTo>
                    <a:lnTo>
                      <a:pt x="207645" y="778383"/>
                    </a:lnTo>
                    <a:cubicBezTo>
                      <a:pt x="92964" y="778256"/>
                      <a:pt x="0" y="685292"/>
                      <a:pt x="0" y="570738"/>
                    </a:cubicBezTo>
                    <a:close/>
                  </a:path>
                </a:pathLst>
              </a:custGeom>
              <a:solidFill>
                <a:srgbClr val="12161D"/>
              </a:solidFill>
            </p:spPr>
          </p:sp>
        </p:grpSp>
        <p:sp>
          <p:nvSpPr>
            <p:cNvPr id="15" name="TextBox 15"/>
            <p:cNvSpPr txBox="1"/>
            <p:nvPr/>
          </p:nvSpPr>
          <p:spPr>
            <a:xfrm>
              <a:off x="262579" y="62150"/>
              <a:ext cx="56992" cy="536098"/>
            </a:xfrm>
            <a:prstGeom prst="rect">
              <a:avLst/>
            </a:prstGeom>
          </p:spPr>
          <p:txBody>
            <a:bodyPr lIns="0" tIns="0" rIns="0" bIns="0" rtlCol="0" anchor="t">
              <a:spAutoFit/>
            </a:bodyPr>
            <a:lstStyle/>
            <a:p>
              <a:pPr algn="ctr">
                <a:lnSpc>
                  <a:spcPts val="3831"/>
                </a:lnSpc>
              </a:pPr>
              <a:r>
                <a:rPr lang="en-US" sz="3064">
                  <a:solidFill>
                    <a:srgbClr val="60A9FF"/>
                  </a:solidFill>
                  <a:latin typeface="Roboto Slab"/>
                </a:rPr>
                <a:t>4</a:t>
              </a:r>
            </a:p>
          </p:txBody>
        </p:sp>
      </p:grpSp>
      <p:grpSp>
        <p:nvGrpSpPr>
          <p:cNvPr id="16" name="Group 16"/>
          <p:cNvGrpSpPr/>
          <p:nvPr/>
        </p:nvGrpSpPr>
        <p:grpSpPr>
          <a:xfrm>
            <a:off x="1234237" y="5320978"/>
            <a:ext cx="583704" cy="583704"/>
            <a:chOff x="0" y="0"/>
            <a:chExt cx="778272" cy="778272"/>
          </a:xfrm>
        </p:grpSpPr>
        <p:grpSp>
          <p:nvGrpSpPr>
            <p:cNvPr id="17" name="Group 17"/>
            <p:cNvGrpSpPr/>
            <p:nvPr/>
          </p:nvGrpSpPr>
          <p:grpSpPr>
            <a:xfrm>
              <a:off x="0" y="0"/>
              <a:ext cx="778272" cy="778272"/>
              <a:chOff x="0" y="0"/>
              <a:chExt cx="778272" cy="778272"/>
            </a:xfrm>
          </p:grpSpPr>
          <p:sp>
            <p:nvSpPr>
              <p:cNvPr id="18" name="Freeform 18"/>
              <p:cNvSpPr/>
              <p:nvPr/>
            </p:nvSpPr>
            <p:spPr>
              <a:xfrm>
                <a:off x="0" y="0"/>
                <a:ext cx="778383" cy="778383"/>
              </a:xfrm>
              <a:custGeom>
                <a:avLst/>
                <a:gdLst/>
                <a:ahLst/>
                <a:cxnLst/>
                <a:rect l="l" t="t" r="r" b="b"/>
                <a:pathLst>
                  <a:path w="778383" h="778383">
                    <a:moveTo>
                      <a:pt x="0" y="207645"/>
                    </a:moveTo>
                    <a:cubicBezTo>
                      <a:pt x="0" y="92964"/>
                      <a:pt x="92964" y="0"/>
                      <a:pt x="207645" y="0"/>
                    </a:cubicBezTo>
                    <a:lnTo>
                      <a:pt x="570738" y="0"/>
                    </a:lnTo>
                    <a:cubicBezTo>
                      <a:pt x="685419" y="0"/>
                      <a:pt x="778383" y="92964"/>
                      <a:pt x="778383" y="207645"/>
                    </a:cubicBezTo>
                    <a:lnTo>
                      <a:pt x="778383" y="570738"/>
                    </a:lnTo>
                    <a:cubicBezTo>
                      <a:pt x="778383" y="685419"/>
                      <a:pt x="685419" y="778383"/>
                      <a:pt x="570738" y="778383"/>
                    </a:cubicBezTo>
                    <a:lnTo>
                      <a:pt x="207645" y="778383"/>
                    </a:lnTo>
                    <a:cubicBezTo>
                      <a:pt x="92964" y="778256"/>
                      <a:pt x="0" y="685292"/>
                      <a:pt x="0" y="570738"/>
                    </a:cubicBezTo>
                    <a:close/>
                  </a:path>
                </a:pathLst>
              </a:custGeom>
              <a:solidFill>
                <a:srgbClr val="12161D"/>
              </a:solidFill>
            </p:spPr>
          </p:sp>
        </p:grpSp>
        <p:sp>
          <p:nvSpPr>
            <p:cNvPr id="19" name="TextBox 19"/>
            <p:cNvSpPr txBox="1"/>
            <p:nvPr/>
          </p:nvSpPr>
          <p:spPr>
            <a:xfrm>
              <a:off x="309611" y="21147"/>
              <a:ext cx="213995" cy="631275"/>
            </a:xfrm>
            <a:prstGeom prst="rect">
              <a:avLst/>
            </a:prstGeom>
          </p:spPr>
          <p:txBody>
            <a:bodyPr lIns="0" tIns="0" rIns="0" bIns="0" rtlCol="0" anchor="t">
              <a:spAutoFit/>
            </a:bodyPr>
            <a:lstStyle/>
            <a:p>
              <a:pPr algn="ctr">
                <a:lnSpc>
                  <a:spcPts val="3831"/>
                </a:lnSpc>
              </a:pPr>
              <a:r>
                <a:rPr lang="en-US" sz="3064">
                  <a:solidFill>
                    <a:srgbClr val="60A9FF"/>
                  </a:solidFill>
                  <a:latin typeface="Roboto Slab"/>
                </a:rPr>
                <a:t>1</a:t>
              </a:r>
            </a:p>
          </p:txBody>
        </p:sp>
      </p:grpSp>
      <p:grpSp>
        <p:nvGrpSpPr>
          <p:cNvPr id="20" name="Group 20"/>
          <p:cNvGrpSpPr/>
          <p:nvPr/>
        </p:nvGrpSpPr>
        <p:grpSpPr>
          <a:xfrm>
            <a:off x="15824637" y="0"/>
            <a:ext cx="10200939" cy="10287000"/>
            <a:chOff x="0" y="0"/>
            <a:chExt cx="2686667" cy="2709333"/>
          </a:xfrm>
        </p:grpSpPr>
        <p:sp>
          <p:nvSpPr>
            <p:cNvPr id="21" name="Freeform 21"/>
            <p:cNvSpPr/>
            <p:nvPr/>
          </p:nvSpPr>
          <p:spPr>
            <a:xfrm>
              <a:off x="0" y="0"/>
              <a:ext cx="2686667" cy="2709333"/>
            </a:xfrm>
            <a:custGeom>
              <a:avLst/>
              <a:gdLst/>
              <a:ahLst/>
              <a:cxnLst/>
              <a:rect l="l" t="t" r="r" b="b"/>
              <a:pathLst>
                <a:path w="2686667" h="2709333">
                  <a:moveTo>
                    <a:pt x="0" y="0"/>
                  </a:moveTo>
                  <a:lnTo>
                    <a:pt x="2686667" y="0"/>
                  </a:lnTo>
                  <a:lnTo>
                    <a:pt x="2686667" y="2709333"/>
                  </a:lnTo>
                  <a:lnTo>
                    <a:pt x="0" y="2709333"/>
                  </a:lnTo>
                  <a:close/>
                </a:path>
              </a:pathLst>
            </a:custGeom>
            <a:solidFill>
              <a:srgbClr val="5D5B79"/>
            </a:solidFill>
          </p:spPr>
        </p:sp>
        <p:sp>
          <p:nvSpPr>
            <p:cNvPr id="22" name="TextBox 22"/>
            <p:cNvSpPr txBox="1"/>
            <p:nvPr/>
          </p:nvSpPr>
          <p:spPr>
            <a:xfrm>
              <a:off x="0" y="-66675"/>
              <a:ext cx="2686667" cy="2776008"/>
            </a:xfrm>
            <a:prstGeom prst="rect">
              <a:avLst/>
            </a:prstGeom>
          </p:spPr>
          <p:txBody>
            <a:bodyPr lIns="50800" tIns="50800" rIns="50800" bIns="50800" rtlCol="0" anchor="ctr"/>
            <a:lstStyle/>
            <a:p>
              <a:pPr algn="ctr">
                <a:lnSpc>
                  <a:spcPts val="3024"/>
                </a:lnSpc>
              </a:pPr>
              <a:endParaRPr/>
            </a:p>
          </p:txBody>
        </p:sp>
      </p:grpSp>
      <p:sp>
        <p:nvSpPr>
          <p:cNvPr id="23" name="Freeform 23"/>
          <p:cNvSpPr/>
          <p:nvPr/>
        </p:nvSpPr>
        <p:spPr>
          <a:xfrm>
            <a:off x="13952870" y="6542350"/>
            <a:ext cx="4335130" cy="3710316"/>
          </a:xfrm>
          <a:custGeom>
            <a:avLst/>
            <a:gdLst/>
            <a:ahLst/>
            <a:cxnLst/>
            <a:rect l="l" t="t" r="r" b="b"/>
            <a:pathLst>
              <a:path w="4335130" h="3710316">
                <a:moveTo>
                  <a:pt x="0" y="0"/>
                </a:moveTo>
                <a:lnTo>
                  <a:pt x="4335130" y="0"/>
                </a:lnTo>
                <a:lnTo>
                  <a:pt x="4335130" y="3710315"/>
                </a:lnTo>
                <a:lnTo>
                  <a:pt x="0" y="37103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4" name="TextBox 24"/>
          <p:cNvSpPr txBox="1"/>
          <p:nvPr/>
        </p:nvSpPr>
        <p:spPr>
          <a:xfrm>
            <a:off x="221761" y="175387"/>
            <a:ext cx="6304240" cy="853313"/>
          </a:xfrm>
          <a:prstGeom prst="rect">
            <a:avLst/>
          </a:prstGeom>
        </p:spPr>
        <p:txBody>
          <a:bodyPr lIns="0" tIns="0" rIns="0" bIns="0" rtlCol="0" anchor="t">
            <a:spAutoFit/>
          </a:bodyPr>
          <a:lstStyle/>
          <a:p>
            <a:pPr algn="l">
              <a:lnSpc>
                <a:spcPts val="6385"/>
              </a:lnSpc>
            </a:pPr>
            <a:r>
              <a:rPr lang="en-US" sz="5107">
                <a:solidFill>
                  <a:srgbClr val="FFFFFF"/>
                </a:solidFill>
                <a:latin typeface="Poppins Bold"/>
              </a:rPr>
              <a:t>OBJECTIVES</a:t>
            </a:r>
          </a:p>
        </p:txBody>
      </p:sp>
      <p:sp>
        <p:nvSpPr>
          <p:cNvPr id="25" name="TextBox 25"/>
          <p:cNvSpPr txBox="1"/>
          <p:nvPr/>
        </p:nvSpPr>
        <p:spPr>
          <a:xfrm>
            <a:off x="569164" y="1148299"/>
            <a:ext cx="15090397" cy="3048987"/>
          </a:xfrm>
          <a:prstGeom prst="rect">
            <a:avLst/>
          </a:prstGeom>
        </p:spPr>
        <p:txBody>
          <a:bodyPr lIns="0" tIns="0" rIns="0" bIns="0" rtlCol="0" anchor="t">
            <a:spAutoFit/>
          </a:bodyPr>
          <a:lstStyle/>
          <a:p>
            <a:pPr algn="just">
              <a:lnSpc>
                <a:spcPts val="4062"/>
              </a:lnSpc>
            </a:pPr>
            <a:r>
              <a:rPr lang="en-US" sz="2539">
                <a:solidFill>
                  <a:srgbClr val="D6E5EF"/>
                </a:solidFill>
                <a:latin typeface="Poppins"/>
              </a:rPr>
              <a:t>The objectives of the Sentiment Analysis of Social Media Presence project extend beyond simple curiosity into the realms of practicality and necessity in an increasingly data-centric world. Firstly, the tool aims to provide an intuitive understanding of personal and group communication trends, enabling users to streamline their social interactions and foster better relationships. Additionally, it seeks to offer deep analytical insight for businesses to optimize customer engagement and support services.</a:t>
            </a:r>
          </a:p>
        </p:txBody>
      </p:sp>
      <p:sp>
        <p:nvSpPr>
          <p:cNvPr id="26" name="TextBox 26"/>
          <p:cNvSpPr txBox="1"/>
          <p:nvPr/>
        </p:nvSpPr>
        <p:spPr>
          <a:xfrm>
            <a:off x="569164" y="4330636"/>
            <a:ext cx="4194193" cy="485648"/>
          </a:xfrm>
          <a:prstGeom prst="rect">
            <a:avLst/>
          </a:prstGeom>
        </p:spPr>
        <p:txBody>
          <a:bodyPr lIns="0" tIns="0" rIns="0" bIns="0" rtlCol="0" anchor="t">
            <a:spAutoFit/>
          </a:bodyPr>
          <a:lstStyle/>
          <a:p>
            <a:pPr algn="l">
              <a:lnSpc>
                <a:spcPts val="3908"/>
              </a:lnSpc>
            </a:pPr>
            <a:r>
              <a:rPr lang="en-US" sz="2443" u="sng">
                <a:solidFill>
                  <a:srgbClr val="D6E5EF"/>
                </a:solidFill>
                <a:latin typeface="Roboto"/>
              </a:rPr>
              <a:t>Other key objectives include:</a:t>
            </a:r>
          </a:p>
        </p:txBody>
      </p:sp>
      <p:sp>
        <p:nvSpPr>
          <p:cNvPr id="27" name="TextBox 27"/>
          <p:cNvSpPr txBox="1"/>
          <p:nvPr/>
        </p:nvSpPr>
        <p:spPr>
          <a:xfrm>
            <a:off x="1922011" y="5302002"/>
            <a:ext cx="3987432" cy="332869"/>
          </a:xfrm>
          <a:prstGeom prst="rect">
            <a:avLst/>
          </a:prstGeom>
        </p:spPr>
        <p:txBody>
          <a:bodyPr lIns="0" tIns="0" rIns="0" bIns="0" rtlCol="0" anchor="t">
            <a:spAutoFit/>
          </a:bodyPr>
          <a:lstStyle/>
          <a:p>
            <a:pPr algn="l">
              <a:lnSpc>
                <a:spcPts val="3192"/>
              </a:lnSpc>
            </a:pPr>
            <a:r>
              <a:rPr lang="en-US" sz="2553">
                <a:solidFill>
                  <a:srgbClr val="60A9FF"/>
                </a:solidFill>
                <a:latin typeface="Roboto Slab"/>
              </a:rPr>
              <a:t>Engagement Enhancement</a:t>
            </a:r>
          </a:p>
        </p:txBody>
      </p:sp>
      <p:sp>
        <p:nvSpPr>
          <p:cNvPr id="28" name="TextBox 28"/>
          <p:cNvSpPr txBox="1"/>
          <p:nvPr/>
        </p:nvSpPr>
        <p:spPr>
          <a:xfrm>
            <a:off x="1922011" y="6181785"/>
            <a:ext cx="5007204" cy="1249501"/>
          </a:xfrm>
          <a:prstGeom prst="rect">
            <a:avLst/>
          </a:prstGeom>
        </p:spPr>
        <p:txBody>
          <a:bodyPr lIns="0" tIns="0" rIns="0" bIns="0" rtlCol="0" anchor="t">
            <a:spAutoFit/>
          </a:bodyPr>
          <a:lstStyle/>
          <a:p>
            <a:pPr algn="l">
              <a:lnSpc>
                <a:spcPts val="3268"/>
              </a:lnSpc>
            </a:pPr>
            <a:r>
              <a:rPr lang="en-US" sz="2043">
                <a:solidFill>
                  <a:srgbClr val="D6E5EF"/>
                </a:solidFill>
                <a:latin typeface="Roboto"/>
              </a:rPr>
              <a:t>Boost user interaction by identifying peak activity times and popular subjects within chat histories.</a:t>
            </a:r>
          </a:p>
        </p:txBody>
      </p:sp>
      <p:sp>
        <p:nvSpPr>
          <p:cNvPr id="29" name="TextBox 29"/>
          <p:cNvSpPr txBox="1"/>
          <p:nvPr/>
        </p:nvSpPr>
        <p:spPr>
          <a:xfrm>
            <a:off x="8562276" y="5179160"/>
            <a:ext cx="3292107" cy="332869"/>
          </a:xfrm>
          <a:prstGeom prst="rect">
            <a:avLst/>
          </a:prstGeom>
        </p:spPr>
        <p:txBody>
          <a:bodyPr lIns="0" tIns="0" rIns="0" bIns="0" rtlCol="0" anchor="t">
            <a:spAutoFit/>
          </a:bodyPr>
          <a:lstStyle/>
          <a:p>
            <a:pPr algn="l">
              <a:lnSpc>
                <a:spcPts val="3192"/>
              </a:lnSpc>
            </a:pPr>
            <a:r>
              <a:rPr lang="en-US" sz="2553">
                <a:solidFill>
                  <a:srgbClr val="60A9FF"/>
                </a:solidFill>
                <a:latin typeface="Roboto Slab"/>
              </a:rPr>
              <a:t>Emotional Intelligence</a:t>
            </a:r>
          </a:p>
        </p:txBody>
      </p:sp>
      <p:sp>
        <p:nvSpPr>
          <p:cNvPr id="30" name="TextBox 30"/>
          <p:cNvSpPr txBox="1"/>
          <p:nvPr/>
        </p:nvSpPr>
        <p:spPr>
          <a:xfrm>
            <a:off x="8562276" y="6181785"/>
            <a:ext cx="5007204" cy="1249501"/>
          </a:xfrm>
          <a:prstGeom prst="rect">
            <a:avLst/>
          </a:prstGeom>
        </p:spPr>
        <p:txBody>
          <a:bodyPr lIns="0" tIns="0" rIns="0" bIns="0" rtlCol="0" anchor="t">
            <a:spAutoFit/>
          </a:bodyPr>
          <a:lstStyle/>
          <a:p>
            <a:pPr algn="l">
              <a:lnSpc>
                <a:spcPts val="3268"/>
              </a:lnSpc>
            </a:pPr>
            <a:r>
              <a:rPr lang="en-US" sz="2043">
                <a:solidFill>
                  <a:srgbClr val="D6E5EF"/>
                </a:solidFill>
                <a:latin typeface="Roboto"/>
              </a:rPr>
              <a:t>Understand the underlying sentiment and emotional tone of conversations for improved empathy and responsiveness.</a:t>
            </a:r>
          </a:p>
        </p:txBody>
      </p:sp>
      <p:sp>
        <p:nvSpPr>
          <p:cNvPr id="31" name="TextBox 31"/>
          <p:cNvSpPr txBox="1"/>
          <p:nvPr/>
        </p:nvSpPr>
        <p:spPr>
          <a:xfrm>
            <a:off x="1922011" y="7794829"/>
            <a:ext cx="3060680" cy="402844"/>
          </a:xfrm>
          <a:prstGeom prst="rect">
            <a:avLst/>
          </a:prstGeom>
        </p:spPr>
        <p:txBody>
          <a:bodyPr lIns="0" tIns="0" rIns="0" bIns="0" rtlCol="0" anchor="t">
            <a:spAutoFit/>
          </a:bodyPr>
          <a:lstStyle/>
          <a:p>
            <a:pPr algn="l">
              <a:lnSpc>
                <a:spcPts val="3192"/>
              </a:lnSpc>
            </a:pPr>
            <a:r>
              <a:rPr lang="en-US" sz="2553">
                <a:solidFill>
                  <a:srgbClr val="60A9FF"/>
                </a:solidFill>
                <a:latin typeface="Roboto Slab"/>
              </a:rPr>
              <a:t>Data Privacy</a:t>
            </a:r>
          </a:p>
        </p:txBody>
      </p:sp>
      <p:sp>
        <p:nvSpPr>
          <p:cNvPr id="32" name="TextBox 32"/>
          <p:cNvSpPr txBox="1"/>
          <p:nvPr/>
        </p:nvSpPr>
        <p:spPr>
          <a:xfrm>
            <a:off x="1922011" y="8279487"/>
            <a:ext cx="5007204" cy="1249501"/>
          </a:xfrm>
          <a:prstGeom prst="rect">
            <a:avLst/>
          </a:prstGeom>
        </p:spPr>
        <p:txBody>
          <a:bodyPr lIns="0" tIns="0" rIns="0" bIns="0" rtlCol="0" anchor="t">
            <a:spAutoFit/>
          </a:bodyPr>
          <a:lstStyle/>
          <a:p>
            <a:pPr algn="l">
              <a:lnSpc>
                <a:spcPts val="3268"/>
              </a:lnSpc>
            </a:pPr>
            <a:r>
              <a:rPr lang="en-US" sz="2043">
                <a:solidFill>
                  <a:srgbClr val="D6E5EF"/>
                </a:solidFill>
                <a:latin typeface="Roboto"/>
              </a:rPr>
              <a:t>Ensure user data is handled with the utmost confidentiality and security throughout the analysis process.</a:t>
            </a:r>
          </a:p>
        </p:txBody>
      </p:sp>
      <p:sp>
        <p:nvSpPr>
          <p:cNvPr id="33" name="TextBox 33"/>
          <p:cNvSpPr txBox="1"/>
          <p:nvPr/>
        </p:nvSpPr>
        <p:spPr>
          <a:xfrm>
            <a:off x="8562276" y="7772787"/>
            <a:ext cx="3060680" cy="332869"/>
          </a:xfrm>
          <a:prstGeom prst="rect">
            <a:avLst/>
          </a:prstGeom>
        </p:spPr>
        <p:txBody>
          <a:bodyPr lIns="0" tIns="0" rIns="0" bIns="0" rtlCol="0" anchor="t">
            <a:spAutoFit/>
          </a:bodyPr>
          <a:lstStyle/>
          <a:p>
            <a:pPr algn="l">
              <a:lnSpc>
                <a:spcPts val="3192"/>
              </a:lnSpc>
            </a:pPr>
            <a:r>
              <a:rPr lang="en-US" sz="2553">
                <a:solidFill>
                  <a:srgbClr val="60A9FF"/>
                </a:solidFill>
                <a:latin typeface="Roboto Slab"/>
              </a:rPr>
              <a:t>Usability</a:t>
            </a:r>
          </a:p>
        </p:txBody>
      </p:sp>
      <p:sp>
        <p:nvSpPr>
          <p:cNvPr id="34" name="TextBox 34"/>
          <p:cNvSpPr txBox="1"/>
          <p:nvPr/>
        </p:nvSpPr>
        <p:spPr>
          <a:xfrm>
            <a:off x="8562276" y="8279487"/>
            <a:ext cx="5007204" cy="1249501"/>
          </a:xfrm>
          <a:prstGeom prst="rect">
            <a:avLst/>
          </a:prstGeom>
        </p:spPr>
        <p:txBody>
          <a:bodyPr lIns="0" tIns="0" rIns="0" bIns="0" rtlCol="0" anchor="t">
            <a:spAutoFit/>
          </a:bodyPr>
          <a:lstStyle/>
          <a:p>
            <a:pPr algn="l">
              <a:lnSpc>
                <a:spcPts val="3268"/>
              </a:lnSpc>
            </a:pPr>
            <a:r>
              <a:rPr lang="en-US" sz="2043">
                <a:solidFill>
                  <a:srgbClr val="D6E5EF"/>
                </a:solidFill>
                <a:latin typeface="Roboto"/>
              </a:rPr>
              <a:t>Create a user-friendly platform that allows for easy navigation and interpretation of analytical results.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8456B"/>
        </a:solidFill>
        <a:effectLst/>
      </p:bgPr>
    </p:bg>
    <p:spTree>
      <p:nvGrpSpPr>
        <p:cNvPr id="1" name=""/>
        <p:cNvGrpSpPr/>
        <p:nvPr/>
      </p:nvGrpSpPr>
      <p:grpSpPr>
        <a:xfrm>
          <a:off x="0" y="0"/>
          <a:ext cx="0" cy="0"/>
          <a:chOff x="0" y="0"/>
          <a:chExt cx="0" cy="0"/>
        </a:xfrm>
      </p:grpSpPr>
      <p:grpSp>
        <p:nvGrpSpPr>
          <p:cNvPr id="2" name="Group 2"/>
          <p:cNvGrpSpPr/>
          <p:nvPr/>
        </p:nvGrpSpPr>
        <p:grpSpPr>
          <a:xfrm>
            <a:off x="11708821" y="4248693"/>
            <a:ext cx="6579180" cy="9521600"/>
            <a:chOff x="0" y="0"/>
            <a:chExt cx="2949330" cy="2709333"/>
          </a:xfrm>
        </p:grpSpPr>
        <p:sp>
          <p:nvSpPr>
            <p:cNvPr id="3" name="Freeform 3"/>
            <p:cNvSpPr/>
            <p:nvPr/>
          </p:nvSpPr>
          <p:spPr>
            <a:xfrm>
              <a:off x="0" y="0"/>
              <a:ext cx="2949330" cy="2709333"/>
            </a:xfrm>
            <a:custGeom>
              <a:avLst/>
              <a:gdLst/>
              <a:ahLst/>
              <a:cxnLst/>
              <a:rect l="l" t="t" r="r" b="b"/>
              <a:pathLst>
                <a:path w="2949330" h="2709333">
                  <a:moveTo>
                    <a:pt x="0" y="0"/>
                  </a:moveTo>
                  <a:lnTo>
                    <a:pt x="2949330" y="0"/>
                  </a:lnTo>
                  <a:lnTo>
                    <a:pt x="2949330" y="2709333"/>
                  </a:lnTo>
                  <a:lnTo>
                    <a:pt x="0" y="2709333"/>
                  </a:lnTo>
                  <a:close/>
                </a:path>
              </a:pathLst>
            </a:custGeom>
            <a:solidFill>
              <a:srgbClr val="5D5B79"/>
            </a:solidFill>
          </p:spPr>
        </p:sp>
        <p:sp>
          <p:nvSpPr>
            <p:cNvPr id="4" name="TextBox 4"/>
            <p:cNvSpPr txBox="1"/>
            <p:nvPr/>
          </p:nvSpPr>
          <p:spPr>
            <a:xfrm>
              <a:off x="0" y="-66675"/>
              <a:ext cx="2949330" cy="2776008"/>
            </a:xfrm>
            <a:prstGeom prst="rect">
              <a:avLst/>
            </a:prstGeom>
          </p:spPr>
          <p:txBody>
            <a:bodyPr lIns="50800" tIns="50800" rIns="50800" bIns="50800" rtlCol="0" anchor="ctr"/>
            <a:lstStyle/>
            <a:p>
              <a:pPr algn="ctr">
                <a:lnSpc>
                  <a:spcPts val="3024"/>
                </a:lnSpc>
              </a:pPr>
              <a:endParaRPr/>
            </a:p>
          </p:txBody>
        </p:sp>
      </p:grpSp>
      <p:grpSp>
        <p:nvGrpSpPr>
          <p:cNvPr id="5" name="Group 5"/>
          <p:cNvGrpSpPr/>
          <p:nvPr/>
        </p:nvGrpSpPr>
        <p:grpSpPr>
          <a:xfrm>
            <a:off x="891903" y="4602866"/>
            <a:ext cx="46285" cy="5574655"/>
            <a:chOff x="0" y="0"/>
            <a:chExt cx="61713" cy="7432873"/>
          </a:xfrm>
        </p:grpSpPr>
        <p:sp>
          <p:nvSpPr>
            <p:cNvPr id="6" name="Freeform 6"/>
            <p:cNvSpPr/>
            <p:nvPr/>
          </p:nvSpPr>
          <p:spPr>
            <a:xfrm>
              <a:off x="0" y="0"/>
              <a:ext cx="61722" cy="7432929"/>
            </a:xfrm>
            <a:custGeom>
              <a:avLst/>
              <a:gdLst/>
              <a:ahLst/>
              <a:cxnLst/>
              <a:rect l="l" t="t" r="r" b="b"/>
              <a:pathLst>
                <a:path w="61722" h="7432929">
                  <a:moveTo>
                    <a:pt x="0" y="0"/>
                  </a:moveTo>
                  <a:lnTo>
                    <a:pt x="61722" y="0"/>
                  </a:lnTo>
                  <a:lnTo>
                    <a:pt x="61722" y="7432929"/>
                  </a:lnTo>
                  <a:lnTo>
                    <a:pt x="0" y="7432929"/>
                  </a:lnTo>
                  <a:close/>
                </a:path>
              </a:pathLst>
            </a:custGeom>
            <a:solidFill>
              <a:srgbClr val="12161D"/>
            </a:solidFill>
          </p:spPr>
        </p:sp>
      </p:grpSp>
      <p:grpSp>
        <p:nvGrpSpPr>
          <p:cNvPr id="7" name="Group 7"/>
          <p:cNvGrpSpPr/>
          <p:nvPr/>
        </p:nvGrpSpPr>
        <p:grpSpPr>
          <a:xfrm>
            <a:off x="1175345" y="5020849"/>
            <a:ext cx="810071" cy="46285"/>
            <a:chOff x="0" y="0"/>
            <a:chExt cx="1080095" cy="61713"/>
          </a:xfrm>
        </p:grpSpPr>
        <p:sp>
          <p:nvSpPr>
            <p:cNvPr id="8" name="Freeform 8"/>
            <p:cNvSpPr/>
            <p:nvPr/>
          </p:nvSpPr>
          <p:spPr>
            <a:xfrm>
              <a:off x="0" y="0"/>
              <a:ext cx="1080135" cy="61722"/>
            </a:xfrm>
            <a:custGeom>
              <a:avLst/>
              <a:gdLst/>
              <a:ahLst/>
              <a:cxnLst/>
              <a:rect l="l" t="t" r="r" b="b"/>
              <a:pathLst>
                <a:path w="1080135" h="61722">
                  <a:moveTo>
                    <a:pt x="0" y="0"/>
                  </a:moveTo>
                  <a:lnTo>
                    <a:pt x="1080135" y="0"/>
                  </a:lnTo>
                  <a:lnTo>
                    <a:pt x="1080135" y="61722"/>
                  </a:lnTo>
                  <a:lnTo>
                    <a:pt x="0" y="61722"/>
                  </a:lnTo>
                  <a:close/>
                </a:path>
              </a:pathLst>
            </a:custGeom>
            <a:solidFill>
              <a:srgbClr val="12161D"/>
            </a:solidFill>
          </p:spPr>
        </p:sp>
      </p:grpSp>
      <p:grpSp>
        <p:nvGrpSpPr>
          <p:cNvPr id="9" name="Group 9"/>
          <p:cNvGrpSpPr/>
          <p:nvPr/>
        </p:nvGrpSpPr>
        <p:grpSpPr>
          <a:xfrm>
            <a:off x="654595" y="4783692"/>
            <a:ext cx="520750" cy="520750"/>
            <a:chOff x="0" y="0"/>
            <a:chExt cx="694333" cy="694333"/>
          </a:xfrm>
        </p:grpSpPr>
        <p:sp>
          <p:nvSpPr>
            <p:cNvPr id="10" name="Freeform 10"/>
            <p:cNvSpPr/>
            <p:nvPr/>
          </p:nvSpPr>
          <p:spPr>
            <a:xfrm>
              <a:off x="0" y="0"/>
              <a:ext cx="694309" cy="694309"/>
            </a:xfrm>
            <a:custGeom>
              <a:avLst/>
              <a:gdLst/>
              <a:ahLst/>
              <a:cxnLst/>
              <a:rect l="l" t="t" r="r" b="b"/>
              <a:pathLst>
                <a:path w="694309" h="694309">
                  <a:moveTo>
                    <a:pt x="0" y="185166"/>
                  </a:moveTo>
                  <a:cubicBezTo>
                    <a:pt x="0" y="82931"/>
                    <a:pt x="82931" y="0"/>
                    <a:pt x="185166" y="0"/>
                  </a:cubicBezTo>
                  <a:lnTo>
                    <a:pt x="509143" y="0"/>
                  </a:lnTo>
                  <a:cubicBezTo>
                    <a:pt x="611378" y="0"/>
                    <a:pt x="694309" y="82931"/>
                    <a:pt x="694309" y="185166"/>
                  </a:cubicBezTo>
                  <a:lnTo>
                    <a:pt x="694309" y="509143"/>
                  </a:lnTo>
                  <a:cubicBezTo>
                    <a:pt x="694309" y="611378"/>
                    <a:pt x="611378" y="694309"/>
                    <a:pt x="509143" y="694309"/>
                  </a:cubicBezTo>
                  <a:lnTo>
                    <a:pt x="185166" y="694309"/>
                  </a:lnTo>
                  <a:cubicBezTo>
                    <a:pt x="82931" y="694309"/>
                    <a:pt x="0" y="611378"/>
                    <a:pt x="0" y="509143"/>
                  </a:cubicBezTo>
                  <a:close/>
                </a:path>
              </a:pathLst>
            </a:custGeom>
            <a:solidFill>
              <a:srgbClr val="12161D"/>
            </a:solidFill>
          </p:spPr>
        </p:sp>
      </p:grpSp>
      <p:grpSp>
        <p:nvGrpSpPr>
          <p:cNvPr id="11" name="Group 11"/>
          <p:cNvGrpSpPr/>
          <p:nvPr/>
        </p:nvGrpSpPr>
        <p:grpSpPr>
          <a:xfrm>
            <a:off x="1175345" y="6956211"/>
            <a:ext cx="810071" cy="46285"/>
            <a:chOff x="0" y="0"/>
            <a:chExt cx="1080095" cy="61713"/>
          </a:xfrm>
        </p:grpSpPr>
        <p:sp>
          <p:nvSpPr>
            <p:cNvPr id="12" name="Freeform 12"/>
            <p:cNvSpPr/>
            <p:nvPr/>
          </p:nvSpPr>
          <p:spPr>
            <a:xfrm>
              <a:off x="0" y="0"/>
              <a:ext cx="1080135" cy="61722"/>
            </a:xfrm>
            <a:custGeom>
              <a:avLst/>
              <a:gdLst/>
              <a:ahLst/>
              <a:cxnLst/>
              <a:rect l="l" t="t" r="r" b="b"/>
              <a:pathLst>
                <a:path w="1080135" h="61722">
                  <a:moveTo>
                    <a:pt x="0" y="0"/>
                  </a:moveTo>
                  <a:lnTo>
                    <a:pt x="1080135" y="0"/>
                  </a:lnTo>
                  <a:lnTo>
                    <a:pt x="1080135" y="61722"/>
                  </a:lnTo>
                  <a:lnTo>
                    <a:pt x="0" y="61722"/>
                  </a:lnTo>
                  <a:close/>
                </a:path>
              </a:pathLst>
            </a:custGeom>
            <a:solidFill>
              <a:srgbClr val="12161D"/>
            </a:solidFill>
          </p:spPr>
        </p:sp>
      </p:grpSp>
      <p:grpSp>
        <p:nvGrpSpPr>
          <p:cNvPr id="13" name="Group 13"/>
          <p:cNvGrpSpPr/>
          <p:nvPr/>
        </p:nvGrpSpPr>
        <p:grpSpPr>
          <a:xfrm>
            <a:off x="654595" y="6719053"/>
            <a:ext cx="520750" cy="520750"/>
            <a:chOff x="0" y="0"/>
            <a:chExt cx="694333" cy="694333"/>
          </a:xfrm>
        </p:grpSpPr>
        <p:sp>
          <p:nvSpPr>
            <p:cNvPr id="14" name="Freeform 14"/>
            <p:cNvSpPr/>
            <p:nvPr/>
          </p:nvSpPr>
          <p:spPr>
            <a:xfrm>
              <a:off x="0" y="0"/>
              <a:ext cx="694309" cy="694309"/>
            </a:xfrm>
            <a:custGeom>
              <a:avLst/>
              <a:gdLst/>
              <a:ahLst/>
              <a:cxnLst/>
              <a:rect l="l" t="t" r="r" b="b"/>
              <a:pathLst>
                <a:path w="694309" h="694309">
                  <a:moveTo>
                    <a:pt x="0" y="185166"/>
                  </a:moveTo>
                  <a:cubicBezTo>
                    <a:pt x="0" y="82931"/>
                    <a:pt x="82931" y="0"/>
                    <a:pt x="185166" y="0"/>
                  </a:cubicBezTo>
                  <a:lnTo>
                    <a:pt x="509143" y="0"/>
                  </a:lnTo>
                  <a:cubicBezTo>
                    <a:pt x="611378" y="0"/>
                    <a:pt x="694309" y="82931"/>
                    <a:pt x="694309" y="185166"/>
                  </a:cubicBezTo>
                  <a:lnTo>
                    <a:pt x="694309" y="509143"/>
                  </a:lnTo>
                  <a:cubicBezTo>
                    <a:pt x="694309" y="611378"/>
                    <a:pt x="611378" y="694309"/>
                    <a:pt x="509143" y="694309"/>
                  </a:cubicBezTo>
                  <a:lnTo>
                    <a:pt x="185166" y="694309"/>
                  </a:lnTo>
                  <a:cubicBezTo>
                    <a:pt x="82931" y="694309"/>
                    <a:pt x="0" y="611378"/>
                    <a:pt x="0" y="509143"/>
                  </a:cubicBezTo>
                  <a:close/>
                </a:path>
              </a:pathLst>
            </a:custGeom>
            <a:solidFill>
              <a:srgbClr val="12161D"/>
            </a:solidFill>
          </p:spPr>
        </p:sp>
      </p:grpSp>
      <p:grpSp>
        <p:nvGrpSpPr>
          <p:cNvPr id="15" name="Group 15"/>
          <p:cNvGrpSpPr/>
          <p:nvPr/>
        </p:nvGrpSpPr>
        <p:grpSpPr>
          <a:xfrm>
            <a:off x="1175345" y="8891571"/>
            <a:ext cx="810071" cy="46285"/>
            <a:chOff x="0" y="0"/>
            <a:chExt cx="1080095" cy="61713"/>
          </a:xfrm>
        </p:grpSpPr>
        <p:sp>
          <p:nvSpPr>
            <p:cNvPr id="16" name="Freeform 16"/>
            <p:cNvSpPr/>
            <p:nvPr/>
          </p:nvSpPr>
          <p:spPr>
            <a:xfrm>
              <a:off x="0" y="0"/>
              <a:ext cx="1080135" cy="61722"/>
            </a:xfrm>
            <a:custGeom>
              <a:avLst/>
              <a:gdLst/>
              <a:ahLst/>
              <a:cxnLst/>
              <a:rect l="l" t="t" r="r" b="b"/>
              <a:pathLst>
                <a:path w="1080135" h="61722">
                  <a:moveTo>
                    <a:pt x="0" y="0"/>
                  </a:moveTo>
                  <a:lnTo>
                    <a:pt x="1080135" y="0"/>
                  </a:lnTo>
                  <a:lnTo>
                    <a:pt x="1080135" y="61722"/>
                  </a:lnTo>
                  <a:lnTo>
                    <a:pt x="0" y="61722"/>
                  </a:lnTo>
                  <a:close/>
                </a:path>
              </a:pathLst>
            </a:custGeom>
            <a:solidFill>
              <a:srgbClr val="12161D"/>
            </a:solidFill>
          </p:spPr>
        </p:sp>
      </p:grpSp>
      <p:grpSp>
        <p:nvGrpSpPr>
          <p:cNvPr id="17" name="Group 17"/>
          <p:cNvGrpSpPr/>
          <p:nvPr/>
        </p:nvGrpSpPr>
        <p:grpSpPr>
          <a:xfrm>
            <a:off x="654595" y="8654413"/>
            <a:ext cx="520750" cy="520750"/>
            <a:chOff x="0" y="0"/>
            <a:chExt cx="694333" cy="694333"/>
          </a:xfrm>
        </p:grpSpPr>
        <p:sp>
          <p:nvSpPr>
            <p:cNvPr id="18" name="Freeform 18"/>
            <p:cNvSpPr/>
            <p:nvPr/>
          </p:nvSpPr>
          <p:spPr>
            <a:xfrm>
              <a:off x="0" y="0"/>
              <a:ext cx="694309" cy="694309"/>
            </a:xfrm>
            <a:custGeom>
              <a:avLst/>
              <a:gdLst/>
              <a:ahLst/>
              <a:cxnLst/>
              <a:rect l="l" t="t" r="r" b="b"/>
              <a:pathLst>
                <a:path w="694309" h="694309">
                  <a:moveTo>
                    <a:pt x="0" y="185166"/>
                  </a:moveTo>
                  <a:cubicBezTo>
                    <a:pt x="0" y="82931"/>
                    <a:pt x="82931" y="0"/>
                    <a:pt x="185166" y="0"/>
                  </a:cubicBezTo>
                  <a:lnTo>
                    <a:pt x="509143" y="0"/>
                  </a:lnTo>
                  <a:cubicBezTo>
                    <a:pt x="611378" y="0"/>
                    <a:pt x="694309" y="82931"/>
                    <a:pt x="694309" y="185166"/>
                  </a:cubicBezTo>
                  <a:lnTo>
                    <a:pt x="694309" y="509143"/>
                  </a:lnTo>
                  <a:cubicBezTo>
                    <a:pt x="694309" y="611378"/>
                    <a:pt x="611378" y="694309"/>
                    <a:pt x="509143" y="694309"/>
                  </a:cubicBezTo>
                  <a:lnTo>
                    <a:pt x="185166" y="694309"/>
                  </a:lnTo>
                  <a:cubicBezTo>
                    <a:pt x="82931" y="694309"/>
                    <a:pt x="0" y="611378"/>
                    <a:pt x="0" y="509143"/>
                  </a:cubicBezTo>
                  <a:close/>
                </a:path>
              </a:pathLst>
            </a:custGeom>
            <a:solidFill>
              <a:srgbClr val="12161D"/>
            </a:solidFill>
          </p:spPr>
        </p:sp>
      </p:grpSp>
      <p:sp>
        <p:nvSpPr>
          <p:cNvPr id="19" name="Freeform 19"/>
          <p:cNvSpPr/>
          <p:nvPr/>
        </p:nvSpPr>
        <p:spPr>
          <a:xfrm>
            <a:off x="12024474" y="4251518"/>
            <a:ext cx="6084176" cy="5409385"/>
          </a:xfrm>
          <a:custGeom>
            <a:avLst/>
            <a:gdLst/>
            <a:ahLst/>
            <a:cxnLst/>
            <a:rect l="l" t="t" r="r" b="b"/>
            <a:pathLst>
              <a:path w="6084176" h="5409385">
                <a:moveTo>
                  <a:pt x="0" y="0"/>
                </a:moveTo>
                <a:lnTo>
                  <a:pt x="6084176" y="0"/>
                </a:lnTo>
                <a:lnTo>
                  <a:pt x="6084176" y="5409385"/>
                </a:lnTo>
                <a:lnTo>
                  <a:pt x="0" y="54093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TextBox 20"/>
          <p:cNvSpPr txBox="1"/>
          <p:nvPr/>
        </p:nvSpPr>
        <p:spPr>
          <a:xfrm>
            <a:off x="2279338" y="4870488"/>
            <a:ext cx="2710339" cy="279737"/>
          </a:xfrm>
          <a:prstGeom prst="rect">
            <a:avLst/>
          </a:prstGeom>
        </p:spPr>
        <p:txBody>
          <a:bodyPr lIns="0" tIns="0" rIns="0" bIns="0" rtlCol="0" anchor="t">
            <a:spAutoFit/>
          </a:bodyPr>
          <a:lstStyle/>
          <a:p>
            <a:pPr algn="l">
              <a:lnSpc>
                <a:spcPts val="2847"/>
              </a:lnSpc>
            </a:pPr>
            <a:r>
              <a:rPr lang="en-US" sz="2277">
                <a:solidFill>
                  <a:srgbClr val="60A9FF"/>
                </a:solidFill>
                <a:latin typeface="Roboto Slab"/>
              </a:rPr>
              <a:t>Personal Insight</a:t>
            </a:r>
          </a:p>
        </p:txBody>
      </p:sp>
      <p:sp>
        <p:nvSpPr>
          <p:cNvPr id="21" name="TextBox 21"/>
          <p:cNvSpPr txBox="1"/>
          <p:nvPr/>
        </p:nvSpPr>
        <p:spPr>
          <a:xfrm>
            <a:off x="2279338" y="5294797"/>
            <a:ext cx="9191357" cy="717010"/>
          </a:xfrm>
          <a:prstGeom prst="rect">
            <a:avLst/>
          </a:prstGeom>
        </p:spPr>
        <p:txBody>
          <a:bodyPr lIns="0" tIns="0" rIns="0" bIns="0" rtlCol="0" anchor="t">
            <a:spAutoFit/>
          </a:bodyPr>
          <a:lstStyle/>
          <a:p>
            <a:pPr algn="l">
              <a:lnSpc>
                <a:spcPts val="2916"/>
              </a:lnSpc>
            </a:pPr>
            <a:r>
              <a:rPr lang="en-US" sz="1822">
                <a:solidFill>
                  <a:srgbClr val="D6E5EF"/>
                </a:solidFill>
                <a:latin typeface="Poppins"/>
              </a:rPr>
              <a:t>Users can track their most discussed topics, analyze sentiment over time, and reflect on their communication style changes.</a:t>
            </a:r>
          </a:p>
        </p:txBody>
      </p:sp>
      <p:sp>
        <p:nvSpPr>
          <p:cNvPr id="22" name="TextBox 22"/>
          <p:cNvSpPr txBox="1"/>
          <p:nvPr/>
        </p:nvSpPr>
        <p:spPr>
          <a:xfrm>
            <a:off x="844278" y="6731548"/>
            <a:ext cx="47625" cy="430276"/>
          </a:xfrm>
          <a:prstGeom prst="rect">
            <a:avLst/>
          </a:prstGeom>
        </p:spPr>
        <p:txBody>
          <a:bodyPr lIns="0" tIns="0" rIns="0" bIns="0" rtlCol="0" anchor="t">
            <a:spAutoFit/>
          </a:bodyPr>
          <a:lstStyle/>
          <a:p>
            <a:pPr algn="ctr">
              <a:lnSpc>
                <a:spcPts val="3417"/>
              </a:lnSpc>
            </a:pPr>
            <a:r>
              <a:rPr lang="en-US" sz="2733">
                <a:solidFill>
                  <a:srgbClr val="60A9FF"/>
                </a:solidFill>
                <a:latin typeface="Roboto Slab"/>
              </a:rPr>
              <a:t>2</a:t>
            </a:r>
          </a:p>
        </p:txBody>
      </p:sp>
      <p:sp>
        <p:nvSpPr>
          <p:cNvPr id="23" name="TextBox 23"/>
          <p:cNvSpPr txBox="1"/>
          <p:nvPr/>
        </p:nvSpPr>
        <p:spPr>
          <a:xfrm>
            <a:off x="2279338" y="6805849"/>
            <a:ext cx="2710339" cy="279737"/>
          </a:xfrm>
          <a:prstGeom prst="rect">
            <a:avLst/>
          </a:prstGeom>
        </p:spPr>
        <p:txBody>
          <a:bodyPr lIns="0" tIns="0" rIns="0" bIns="0" rtlCol="0" anchor="t">
            <a:spAutoFit/>
          </a:bodyPr>
          <a:lstStyle/>
          <a:p>
            <a:pPr algn="l">
              <a:lnSpc>
                <a:spcPts val="2847"/>
              </a:lnSpc>
            </a:pPr>
            <a:r>
              <a:rPr lang="en-US" sz="2277">
                <a:solidFill>
                  <a:srgbClr val="60A9FF"/>
                </a:solidFill>
                <a:latin typeface="Roboto Slab"/>
              </a:rPr>
              <a:t>Market Research</a:t>
            </a:r>
          </a:p>
        </p:txBody>
      </p:sp>
      <p:sp>
        <p:nvSpPr>
          <p:cNvPr id="24" name="TextBox 24"/>
          <p:cNvSpPr txBox="1"/>
          <p:nvPr/>
        </p:nvSpPr>
        <p:spPr>
          <a:xfrm>
            <a:off x="2279338" y="7230158"/>
            <a:ext cx="9191357" cy="717010"/>
          </a:xfrm>
          <a:prstGeom prst="rect">
            <a:avLst/>
          </a:prstGeom>
        </p:spPr>
        <p:txBody>
          <a:bodyPr lIns="0" tIns="0" rIns="0" bIns="0" rtlCol="0" anchor="t">
            <a:spAutoFit/>
          </a:bodyPr>
          <a:lstStyle/>
          <a:p>
            <a:pPr algn="l">
              <a:lnSpc>
                <a:spcPts val="2916"/>
              </a:lnSpc>
            </a:pPr>
            <a:r>
              <a:rPr lang="en-US" sz="1822">
                <a:solidFill>
                  <a:srgbClr val="D6E5EF"/>
                </a:solidFill>
                <a:latin typeface="Poppins"/>
              </a:rPr>
              <a:t>Companies can gather data on customer feedback and discussions around their products for informed marketing strategies.</a:t>
            </a:r>
          </a:p>
        </p:txBody>
      </p:sp>
      <p:sp>
        <p:nvSpPr>
          <p:cNvPr id="25" name="TextBox 25"/>
          <p:cNvSpPr txBox="1"/>
          <p:nvPr/>
        </p:nvSpPr>
        <p:spPr>
          <a:xfrm>
            <a:off x="839634" y="8659356"/>
            <a:ext cx="4644" cy="361593"/>
          </a:xfrm>
          <a:prstGeom prst="rect">
            <a:avLst/>
          </a:prstGeom>
        </p:spPr>
        <p:txBody>
          <a:bodyPr lIns="0" tIns="0" rIns="0" bIns="0" rtlCol="0" anchor="t">
            <a:spAutoFit/>
          </a:bodyPr>
          <a:lstStyle/>
          <a:p>
            <a:pPr algn="ctr">
              <a:lnSpc>
                <a:spcPts val="3417"/>
              </a:lnSpc>
            </a:pPr>
            <a:r>
              <a:rPr lang="en-US" sz="2733">
                <a:solidFill>
                  <a:srgbClr val="60A9FF"/>
                </a:solidFill>
                <a:latin typeface="Roboto Slab"/>
              </a:rPr>
              <a:t>3</a:t>
            </a:r>
          </a:p>
        </p:txBody>
      </p:sp>
      <p:sp>
        <p:nvSpPr>
          <p:cNvPr id="26" name="TextBox 26"/>
          <p:cNvSpPr txBox="1"/>
          <p:nvPr/>
        </p:nvSpPr>
        <p:spPr>
          <a:xfrm>
            <a:off x="2279338" y="8770082"/>
            <a:ext cx="3414698" cy="347409"/>
          </a:xfrm>
          <a:prstGeom prst="rect">
            <a:avLst/>
          </a:prstGeom>
        </p:spPr>
        <p:txBody>
          <a:bodyPr lIns="0" tIns="0" rIns="0" bIns="0" rtlCol="0" anchor="t">
            <a:spAutoFit/>
          </a:bodyPr>
          <a:lstStyle/>
          <a:p>
            <a:pPr algn="l">
              <a:lnSpc>
                <a:spcPts val="2847"/>
              </a:lnSpc>
            </a:pPr>
            <a:r>
              <a:rPr lang="en-US" sz="2277">
                <a:solidFill>
                  <a:srgbClr val="60A9FF"/>
                </a:solidFill>
                <a:latin typeface="Roboto Slab"/>
              </a:rPr>
              <a:t>Productivity Analysis</a:t>
            </a:r>
          </a:p>
        </p:txBody>
      </p:sp>
      <p:sp>
        <p:nvSpPr>
          <p:cNvPr id="27" name="TextBox 27"/>
          <p:cNvSpPr txBox="1"/>
          <p:nvPr/>
        </p:nvSpPr>
        <p:spPr>
          <a:xfrm>
            <a:off x="2279338" y="9165519"/>
            <a:ext cx="9191357" cy="717010"/>
          </a:xfrm>
          <a:prstGeom prst="rect">
            <a:avLst/>
          </a:prstGeom>
        </p:spPr>
        <p:txBody>
          <a:bodyPr lIns="0" tIns="0" rIns="0" bIns="0" rtlCol="0" anchor="t">
            <a:spAutoFit/>
          </a:bodyPr>
          <a:lstStyle/>
          <a:p>
            <a:pPr algn="l">
              <a:lnSpc>
                <a:spcPts val="2916"/>
              </a:lnSpc>
            </a:pPr>
            <a:r>
              <a:rPr lang="en-US" sz="1822">
                <a:solidFill>
                  <a:srgbClr val="D6E5EF"/>
                </a:solidFill>
                <a:latin typeface="Poppins"/>
              </a:rPr>
              <a:t>Teams can evaluate chat logs to identify inefficiencies in workflows and opportunities for improvement.</a:t>
            </a:r>
          </a:p>
        </p:txBody>
      </p:sp>
      <p:sp>
        <p:nvSpPr>
          <p:cNvPr id="28" name="TextBox 28"/>
          <p:cNvSpPr txBox="1"/>
          <p:nvPr/>
        </p:nvSpPr>
        <p:spPr>
          <a:xfrm>
            <a:off x="303133" y="165639"/>
            <a:ext cx="3714036" cy="1036320"/>
          </a:xfrm>
          <a:prstGeom prst="rect">
            <a:avLst/>
          </a:prstGeom>
        </p:spPr>
        <p:txBody>
          <a:bodyPr lIns="0" tIns="0" rIns="0" bIns="0" rtlCol="0" anchor="t">
            <a:spAutoFit/>
          </a:bodyPr>
          <a:lstStyle/>
          <a:p>
            <a:pPr algn="ctr">
              <a:lnSpc>
                <a:spcPts val="7979"/>
              </a:lnSpc>
            </a:pPr>
            <a:r>
              <a:rPr lang="en-US" sz="5699">
                <a:solidFill>
                  <a:srgbClr val="FFFFFF"/>
                </a:solidFill>
                <a:latin typeface="Poppins Bold"/>
              </a:rPr>
              <a:t>USECASES</a:t>
            </a:r>
          </a:p>
        </p:txBody>
      </p:sp>
      <p:sp>
        <p:nvSpPr>
          <p:cNvPr id="29" name="TextBox 29"/>
          <p:cNvSpPr txBox="1"/>
          <p:nvPr/>
        </p:nvSpPr>
        <p:spPr>
          <a:xfrm>
            <a:off x="744913" y="4783827"/>
            <a:ext cx="386549" cy="430276"/>
          </a:xfrm>
          <a:prstGeom prst="rect">
            <a:avLst/>
          </a:prstGeom>
        </p:spPr>
        <p:txBody>
          <a:bodyPr lIns="0" tIns="0" rIns="0" bIns="0" rtlCol="0" anchor="t">
            <a:spAutoFit/>
          </a:bodyPr>
          <a:lstStyle/>
          <a:p>
            <a:pPr algn="ctr">
              <a:lnSpc>
                <a:spcPts val="3417"/>
              </a:lnSpc>
            </a:pPr>
            <a:r>
              <a:rPr lang="en-US" sz="2733">
                <a:solidFill>
                  <a:srgbClr val="60A9FF"/>
                </a:solidFill>
                <a:latin typeface="Roboto Slab"/>
              </a:rPr>
              <a:t>1</a:t>
            </a:r>
          </a:p>
        </p:txBody>
      </p:sp>
      <p:sp>
        <p:nvSpPr>
          <p:cNvPr id="30" name="TextBox 30"/>
          <p:cNvSpPr txBox="1"/>
          <p:nvPr/>
        </p:nvSpPr>
        <p:spPr>
          <a:xfrm>
            <a:off x="303133" y="1309941"/>
            <a:ext cx="17458098" cy="2173352"/>
          </a:xfrm>
          <a:prstGeom prst="rect">
            <a:avLst/>
          </a:prstGeom>
        </p:spPr>
        <p:txBody>
          <a:bodyPr lIns="0" tIns="0" rIns="0" bIns="0" rtlCol="0" anchor="t">
            <a:spAutoFit/>
          </a:bodyPr>
          <a:lstStyle/>
          <a:p>
            <a:pPr algn="just">
              <a:lnSpc>
                <a:spcPts val="3417"/>
              </a:lnSpc>
              <a:spcBef>
                <a:spcPct val="0"/>
              </a:spcBef>
            </a:pPr>
            <a:r>
              <a:rPr lang="en-US" sz="2733">
                <a:solidFill>
                  <a:srgbClr val="FFFFFF"/>
                </a:solidFill>
                <a:latin typeface="Poppins"/>
              </a:rPr>
              <a:t>The application of the Sentiment Analysis of Social Media Presence is far-reaching, with several use cases demonstrating its flexibility and utility. For individuals, it can be a tool for personal growth and understanding, providing insights into one’s communication habits. It's equally valuable for businesses aiming to understand customer engagement or manage team communications more effectively.</a:t>
            </a:r>
          </a:p>
        </p:txBody>
      </p:sp>
      <p:sp>
        <p:nvSpPr>
          <p:cNvPr id="31" name="TextBox 31"/>
          <p:cNvSpPr txBox="1"/>
          <p:nvPr/>
        </p:nvSpPr>
        <p:spPr>
          <a:xfrm>
            <a:off x="303133" y="3789841"/>
            <a:ext cx="6314718" cy="458852"/>
          </a:xfrm>
          <a:prstGeom prst="rect">
            <a:avLst/>
          </a:prstGeom>
        </p:spPr>
        <p:txBody>
          <a:bodyPr lIns="0" tIns="0" rIns="0" bIns="0" rtlCol="0" anchor="t">
            <a:spAutoFit/>
          </a:bodyPr>
          <a:lstStyle/>
          <a:p>
            <a:pPr algn="ctr">
              <a:lnSpc>
                <a:spcPts val="3417"/>
              </a:lnSpc>
              <a:spcBef>
                <a:spcPct val="0"/>
              </a:spcBef>
            </a:pPr>
            <a:r>
              <a:rPr lang="en-US" sz="2733">
                <a:solidFill>
                  <a:srgbClr val="FFFFFF"/>
                </a:solidFill>
                <a:latin typeface="Poppins"/>
              </a:rPr>
              <a:t>Some compelling use cases include: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8456B"/>
        </a:solidFill>
        <a:effectLst/>
      </p:bgPr>
    </p:bg>
    <p:spTree>
      <p:nvGrpSpPr>
        <p:cNvPr id="1" name=""/>
        <p:cNvGrpSpPr/>
        <p:nvPr/>
      </p:nvGrpSpPr>
      <p:grpSpPr>
        <a:xfrm>
          <a:off x="0" y="0"/>
          <a:ext cx="0" cy="0"/>
          <a:chOff x="0" y="0"/>
          <a:chExt cx="0" cy="0"/>
        </a:xfrm>
      </p:grpSpPr>
      <p:grpSp>
        <p:nvGrpSpPr>
          <p:cNvPr id="2" name="Group 2"/>
          <p:cNvGrpSpPr/>
          <p:nvPr/>
        </p:nvGrpSpPr>
        <p:grpSpPr>
          <a:xfrm>
            <a:off x="13855474"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5D5B79"/>
            </a:solidFill>
          </p:spPr>
        </p:sp>
        <p:sp>
          <p:nvSpPr>
            <p:cNvPr id="4" name="TextBox 4"/>
            <p:cNvSpPr txBox="1"/>
            <p:nvPr/>
          </p:nvSpPr>
          <p:spPr>
            <a:xfrm>
              <a:off x="0" y="-66675"/>
              <a:ext cx="4816593" cy="2776008"/>
            </a:xfrm>
            <a:prstGeom prst="rect">
              <a:avLst/>
            </a:prstGeom>
          </p:spPr>
          <p:txBody>
            <a:bodyPr lIns="50800" tIns="50800" rIns="50800" bIns="50800" rtlCol="0" anchor="ctr"/>
            <a:lstStyle/>
            <a:p>
              <a:pPr algn="ctr">
                <a:lnSpc>
                  <a:spcPts val="3024"/>
                </a:lnSpc>
              </a:pPr>
              <a:endParaRPr/>
            </a:p>
          </p:txBody>
        </p:sp>
      </p:grpSp>
      <p:sp>
        <p:nvSpPr>
          <p:cNvPr id="5" name="AutoShape 5"/>
          <p:cNvSpPr/>
          <p:nvPr/>
        </p:nvSpPr>
        <p:spPr>
          <a:xfrm>
            <a:off x="412649" y="8915400"/>
            <a:ext cx="1909944" cy="0"/>
          </a:xfrm>
          <a:prstGeom prst="line">
            <a:avLst/>
          </a:prstGeom>
          <a:ln w="171450" cap="flat">
            <a:solidFill>
              <a:srgbClr val="F4CF89"/>
            </a:solidFill>
            <a:prstDash val="solid"/>
            <a:headEnd type="none" w="sm" len="sm"/>
            <a:tailEnd type="none" w="sm" len="sm"/>
          </a:ln>
        </p:spPr>
      </p:sp>
      <p:sp>
        <p:nvSpPr>
          <p:cNvPr id="6" name="AutoShape 6"/>
          <p:cNvSpPr/>
          <p:nvPr/>
        </p:nvSpPr>
        <p:spPr>
          <a:xfrm>
            <a:off x="5044657" y="8915400"/>
            <a:ext cx="1909944" cy="0"/>
          </a:xfrm>
          <a:prstGeom prst="line">
            <a:avLst/>
          </a:prstGeom>
          <a:ln w="171450" cap="flat">
            <a:solidFill>
              <a:srgbClr val="69ADD4"/>
            </a:solidFill>
            <a:prstDash val="solid"/>
            <a:headEnd type="none" w="sm" len="sm"/>
            <a:tailEnd type="none" w="sm" len="sm"/>
          </a:ln>
        </p:spPr>
      </p:sp>
      <p:sp>
        <p:nvSpPr>
          <p:cNvPr id="7" name="AutoShape 7"/>
          <p:cNvSpPr/>
          <p:nvPr/>
        </p:nvSpPr>
        <p:spPr>
          <a:xfrm>
            <a:off x="10046425" y="8915400"/>
            <a:ext cx="1909944" cy="0"/>
          </a:xfrm>
          <a:prstGeom prst="line">
            <a:avLst/>
          </a:prstGeom>
          <a:ln w="171450" cap="flat">
            <a:solidFill>
              <a:srgbClr val="FF7070"/>
            </a:solidFill>
            <a:prstDash val="solid"/>
            <a:headEnd type="none" w="sm" len="sm"/>
            <a:tailEnd type="none" w="sm" len="sm"/>
          </a:ln>
        </p:spPr>
      </p:sp>
      <p:grpSp>
        <p:nvGrpSpPr>
          <p:cNvPr id="8" name="Group 8"/>
          <p:cNvGrpSpPr/>
          <p:nvPr/>
        </p:nvGrpSpPr>
        <p:grpSpPr>
          <a:xfrm>
            <a:off x="15495008" y="-487853"/>
            <a:ext cx="1764292" cy="3868576"/>
            <a:chOff x="0" y="0"/>
            <a:chExt cx="464670" cy="1018884"/>
          </a:xfrm>
        </p:grpSpPr>
        <p:sp>
          <p:nvSpPr>
            <p:cNvPr id="9" name="Freeform 9"/>
            <p:cNvSpPr/>
            <p:nvPr/>
          </p:nvSpPr>
          <p:spPr>
            <a:xfrm>
              <a:off x="0" y="0"/>
              <a:ext cx="464670" cy="1018884"/>
            </a:xfrm>
            <a:custGeom>
              <a:avLst/>
              <a:gdLst/>
              <a:ahLst/>
              <a:cxnLst/>
              <a:rect l="l" t="t" r="r" b="b"/>
              <a:pathLst>
                <a:path w="464670" h="1018884">
                  <a:moveTo>
                    <a:pt x="0" y="0"/>
                  </a:moveTo>
                  <a:lnTo>
                    <a:pt x="464670" y="0"/>
                  </a:lnTo>
                  <a:lnTo>
                    <a:pt x="464670" y="1018884"/>
                  </a:lnTo>
                  <a:lnTo>
                    <a:pt x="0" y="1018884"/>
                  </a:lnTo>
                  <a:close/>
                </a:path>
              </a:pathLst>
            </a:custGeom>
            <a:solidFill>
              <a:srgbClr val="69ADD4"/>
            </a:solidFill>
          </p:spPr>
        </p:sp>
        <p:sp>
          <p:nvSpPr>
            <p:cNvPr id="10" name="TextBox 10"/>
            <p:cNvSpPr txBox="1"/>
            <p:nvPr/>
          </p:nvSpPr>
          <p:spPr>
            <a:xfrm>
              <a:off x="0" y="-66675"/>
              <a:ext cx="464670" cy="1085559"/>
            </a:xfrm>
            <a:prstGeom prst="rect">
              <a:avLst/>
            </a:prstGeom>
          </p:spPr>
          <p:txBody>
            <a:bodyPr lIns="50800" tIns="50800" rIns="50800" bIns="50800" rtlCol="0" anchor="ctr"/>
            <a:lstStyle/>
            <a:p>
              <a:pPr algn="ctr">
                <a:lnSpc>
                  <a:spcPts val="3024"/>
                </a:lnSpc>
              </a:pPr>
              <a:endParaRPr/>
            </a:p>
          </p:txBody>
        </p:sp>
      </p:grpSp>
      <p:sp>
        <p:nvSpPr>
          <p:cNvPr id="11" name="Freeform 11"/>
          <p:cNvSpPr/>
          <p:nvPr/>
        </p:nvSpPr>
        <p:spPr>
          <a:xfrm>
            <a:off x="14029041" y="6553034"/>
            <a:ext cx="4258959" cy="3347875"/>
          </a:xfrm>
          <a:custGeom>
            <a:avLst/>
            <a:gdLst/>
            <a:ahLst/>
            <a:cxnLst/>
            <a:rect l="l" t="t" r="r" b="b"/>
            <a:pathLst>
              <a:path w="4258959" h="3347875">
                <a:moveTo>
                  <a:pt x="0" y="0"/>
                </a:moveTo>
                <a:lnTo>
                  <a:pt x="4258959" y="0"/>
                </a:lnTo>
                <a:lnTo>
                  <a:pt x="4258959" y="3347875"/>
                </a:lnTo>
                <a:lnTo>
                  <a:pt x="0" y="33478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349877" y="176309"/>
            <a:ext cx="6760845" cy="908177"/>
          </a:xfrm>
          <a:prstGeom prst="rect">
            <a:avLst/>
          </a:prstGeom>
        </p:spPr>
        <p:txBody>
          <a:bodyPr lIns="0" tIns="0" rIns="0" bIns="0" rtlCol="0" anchor="t">
            <a:spAutoFit/>
          </a:bodyPr>
          <a:lstStyle/>
          <a:p>
            <a:pPr algn="l">
              <a:lnSpc>
                <a:spcPts val="6834"/>
              </a:lnSpc>
            </a:pPr>
            <a:r>
              <a:rPr lang="en-US" sz="5467">
                <a:solidFill>
                  <a:srgbClr val="FFFFFF"/>
                </a:solidFill>
                <a:latin typeface="Poppins Bold"/>
              </a:rPr>
              <a:t>PROJECT SCOPE</a:t>
            </a:r>
          </a:p>
        </p:txBody>
      </p:sp>
      <p:sp>
        <p:nvSpPr>
          <p:cNvPr id="13" name="TextBox 13"/>
          <p:cNvSpPr txBox="1"/>
          <p:nvPr/>
        </p:nvSpPr>
        <p:spPr>
          <a:xfrm>
            <a:off x="412233" y="1322611"/>
            <a:ext cx="13059597" cy="2098854"/>
          </a:xfrm>
          <a:prstGeom prst="rect">
            <a:avLst/>
          </a:prstGeom>
        </p:spPr>
        <p:txBody>
          <a:bodyPr lIns="0" tIns="0" rIns="0" bIns="0" rtlCol="0" anchor="t">
            <a:spAutoFit/>
          </a:bodyPr>
          <a:lstStyle/>
          <a:p>
            <a:pPr algn="just">
              <a:lnSpc>
                <a:spcPts val="4209"/>
              </a:lnSpc>
            </a:pPr>
            <a:r>
              <a:rPr lang="en-US" sz="2631">
                <a:solidFill>
                  <a:srgbClr val="D6E5EF"/>
                </a:solidFill>
                <a:latin typeface="Poppins"/>
              </a:rPr>
              <a:t>The project scope for the Sentiment Analysis of Social Media Presence is defined to bracket the technological development, user experience design, and deployment strategies. It emphasizes the robust analysis of chat data while maintaining a streamlined and secure experience for users.</a:t>
            </a:r>
          </a:p>
        </p:txBody>
      </p:sp>
      <p:sp>
        <p:nvSpPr>
          <p:cNvPr id="14" name="TextBox 14"/>
          <p:cNvSpPr txBox="1"/>
          <p:nvPr/>
        </p:nvSpPr>
        <p:spPr>
          <a:xfrm>
            <a:off x="412233" y="3934891"/>
            <a:ext cx="8330374" cy="573190"/>
          </a:xfrm>
          <a:prstGeom prst="rect">
            <a:avLst/>
          </a:prstGeom>
        </p:spPr>
        <p:txBody>
          <a:bodyPr lIns="0" tIns="0" rIns="0" bIns="0" rtlCol="0" anchor="t">
            <a:spAutoFit/>
          </a:bodyPr>
          <a:lstStyle/>
          <a:p>
            <a:pPr algn="l">
              <a:lnSpc>
                <a:spcPts val="4721"/>
              </a:lnSpc>
            </a:pPr>
            <a:r>
              <a:rPr lang="en-US" sz="2952">
                <a:solidFill>
                  <a:srgbClr val="D6E5EF"/>
                </a:solidFill>
                <a:latin typeface="Roboto"/>
              </a:rPr>
              <a:t>Key aspects included in the project scope are:</a:t>
            </a:r>
          </a:p>
        </p:txBody>
      </p:sp>
      <p:sp>
        <p:nvSpPr>
          <p:cNvPr id="15" name="TextBox 15"/>
          <p:cNvSpPr txBox="1"/>
          <p:nvPr/>
        </p:nvSpPr>
        <p:spPr>
          <a:xfrm>
            <a:off x="441317" y="5519900"/>
            <a:ext cx="3288982" cy="458851"/>
          </a:xfrm>
          <a:prstGeom prst="rect">
            <a:avLst/>
          </a:prstGeom>
        </p:spPr>
        <p:txBody>
          <a:bodyPr lIns="0" tIns="0" rIns="0" bIns="0" rtlCol="0" anchor="t">
            <a:spAutoFit/>
          </a:bodyPr>
          <a:lstStyle/>
          <a:p>
            <a:pPr algn="l">
              <a:lnSpc>
                <a:spcPts val="3417"/>
              </a:lnSpc>
            </a:pPr>
            <a:r>
              <a:rPr lang="en-US" sz="2733">
                <a:solidFill>
                  <a:srgbClr val="FFFFFF"/>
                </a:solidFill>
                <a:latin typeface="Poppins Bold"/>
              </a:rPr>
              <a:t>Development</a:t>
            </a:r>
          </a:p>
        </p:txBody>
      </p:sp>
      <p:sp>
        <p:nvSpPr>
          <p:cNvPr id="16" name="TextBox 16"/>
          <p:cNvSpPr txBox="1"/>
          <p:nvPr/>
        </p:nvSpPr>
        <p:spPr>
          <a:xfrm>
            <a:off x="441317" y="6254976"/>
            <a:ext cx="3762554" cy="2215545"/>
          </a:xfrm>
          <a:prstGeom prst="rect">
            <a:avLst/>
          </a:prstGeom>
        </p:spPr>
        <p:txBody>
          <a:bodyPr lIns="0" tIns="0" rIns="0" bIns="0" rtlCol="0" anchor="t">
            <a:spAutoFit/>
          </a:bodyPr>
          <a:lstStyle/>
          <a:p>
            <a:pPr algn="l">
              <a:lnSpc>
                <a:spcPts val="3498"/>
              </a:lnSpc>
            </a:pPr>
            <a:r>
              <a:rPr lang="en-US" sz="2187">
                <a:solidFill>
                  <a:srgbClr val="D6E5EF"/>
                </a:solidFill>
                <a:latin typeface="Roboto"/>
              </a:rPr>
              <a:t>Coding of algorithms for text parsing, sentiment analysis, and visualization, using state-of-the-art machine learning techniques.</a:t>
            </a:r>
          </a:p>
        </p:txBody>
      </p:sp>
      <p:sp>
        <p:nvSpPr>
          <p:cNvPr id="17" name="TextBox 17"/>
          <p:cNvSpPr txBox="1"/>
          <p:nvPr/>
        </p:nvSpPr>
        <p:spPr>
          <a:xfrm>
            <a:off x="5073324" y="5519900"/>
            <a:ext cx="3288982" cy="458851"/>
          </a:xfrm>
          <a:prstGeom prst="rect">
            <a:avLst/>
          </a:prstGeom>
        </p:spPr>
        <p:txBody>
          <a:bodyPr lIns="0" tIns="0" rIns="0" bIns="0" rtlCol="0" anchor="t">
            <a:spAutoFit/>
          </a:bodyPr>
          <a:lstStyle/>
          <a:p>
            <a:pPr algn="l">
              <a:lnSpc>
                <a:spcPts val="3417"/>
              </a:lnSpc>
            </a:pPr>
            <a:r>
              <a:rPr lang="en-US" sz="2733">
                <a:solidFill>
                  <a:srgbClr val="FFFFFF"/>
                </a:solidFill>
                <a:latin typeface="Poppins Bold"/>
              </a:rPr>
              <a:t>Design</a:t>
            </a:r>
          </a:p>
        </p:txBody>
      </p:sp>
      <p:sp>
        <p:nvSpPr>
          <p:cNvPr id="18" name="TextBox 18"/>
          <p:cNvSpPr txBox="1"/>
          <p:nvPr/>
        </p:nvSpPr>
        <p:spPr>
          <a:xfrm>
            <a:off x="5073324" y="6254976"/>
            <a:ext cx="3762554" cy="1771292"/>
          </a:xfrm>
          <a:prstGeom prst="rect">
            <a:avLst/>
          </a:prstGeom>
        </p:spPr>
        <p:txBody>
          <a:bodyPr lIns="0" tIns="0" rIns="0" bIns="0" rtlCol="0" anchor="t">
            <a:spAutoFit/>
          </a:bodyPr>
          <a:lstStyle/>
          <a:p>
            <a:pPr algn="l">
              <a:lnSpc>
                <a:spcPts val="3498"/>
              </a:lnSpc>
            </a:pPr>
            <a:r>
              <a:rPr lang="en-US" sz="2187">
                <a:solidFill>
                  <a:srgbClr val="D6E5EF"/>
                </a:solidFill>
                <a:latin typeface="Roboto"/>
              </a:rPr>
              <a:t>Creation of an intuitive UI/UX, making the insights accessible to users with differing levels of technical expertise.</a:t>
            </a:r>
          </a:p>
        </p:txBody>
      </p:sp>
      <p:sp>
        <p:nvSpPr>
          <p:cNvPr id="19" name="TextBox 19"/>
          <p:cNvSpPr txBox="1"/>
          <p:nvPr/>
        </p:nvSpPr>
        <p:spPr>
          <a:xfrm>
            <a:off x="9709277" y="5519900"/>
            <a:ext cx="3288982" cy="458851"/>
          </a:xfrm>
          <a:prstGeom prst="rect">
            <a:avLst/>
          </a:prstGeom>
        </p:spPr>
        <p:txBody>
          <a:bodyPr lIns="0" tIns="0" rIns="0" bIns="0" rtlCol="0" anchor="t">
            <a:spAutoFit/>
          </a:bodyPr>
          <a:lstStyle/>
          <a:p>
            <a:pPr algn="l">
              <a:lnSpc>
                <a:spcPts val="3417"/>
              </a:lnSpc>
            </a:pPr>
            <a:r>
              <a:rPr lang="en-US" sz="2733">
                <a:solidFill>
                  <a:srgbClr val="FFFFFF"/>
                </a:solidFill>
                <a:latin typeface="Poppins Bold"/>
              </a:rPr>
              <a:t>Deployment</a:t>
            </a:r>
          </a:p>
        </p:txBody>
      </p:sp>
      <p:sp>
        <p:nvSpPr>
          <p:cNvPr id="20" name="TextBox 20"/>
          <p:cNvSpPr txBox="1"/>
          <p:nvPr/>
        </p:nvSpPr>
        <p:spPr>
          <a:xfrm>
            <a:off x="9709277" y="6254976"/>
            <a:ext cx="3762554" cy="2215545"/>
          </a:xfrm>
          <a:prstGeom prst="rect">
            <a:avLst/>
          </a:prstGeom>
        </p:spPr>
        <p:txBody>
          <a:bodyPr lIns="0" tIns="0" rIns="0" bIns="0" rtlCol="0" anchor="t">
            <a:spAutoFit/>
          </a:bodyPr>
          <a:lstStyle/>
          <a:p>
            <a:pPr algn="l">
              <a:lnSpc>
                <a:spcPts val="3498"/>
              </a:lnSpc>
            </a:pPr>
            <a:r>
              <a:rPr lang="en-US" sz="2187">
                <a:solidFill>
                  <a:srgbClr val="D6E5EF"/>
                </a:solidFill>
                <a:latin typeface="Roboto"/>
              </a:rPr>
              <a:t>Implementing the tool in a scalable cloud-based infrastructure to handle large datasets efficiently and securely.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8456B"/>
        </a:solidFill>
        <a:effectLst/>
      </p:bgPr>
    </p:bg>
    <p:spTree>
      <p:nvGrpSpPr>
        <p:cNvPr id="1" name=""/>
        <p:cNvGrpSpPr/>
        <p:nvPr/>
      </p:nvGrpSpPr>
      <p:grpSpPr>
        <a:xfrm>
          <a:off x="0" y="0"/>
          <a:ext cx="0" cy="0"/>
          <a:chOff x="0" y="0"/>
          <a:chExt cx="0" cy="0"/>
        </a:xfrm>
      </p:grpSpPr>
      <p:grpSp>
        <p:nvGrpSpPr>
          <p:cNvPr id="2" name="Group 2"/>
          <p:cNvGrpSpPr/>
          <p:nvPr/>
        </p:nvGrpSpPr>
        <p:grpSpPr>
          <a:xfrm>
            <a:off x="10339510" y="0"/>
            <a:ext cx="20881335" cy="10287000"/>
            <a:chOff x="0" y="0"/>
            <a:chExt cx="5499611" cy="2709333"/>
          </a:xfrm>
        </p:grpSpPr>
        <p:sp>
          <p:nvSpPr>
            <p:cNvPr id="3" name="Freeform 3"/>
            <p:cNvSpPr/>
            <p:nvPr/>
          </p:nvSpPr>
          <p:spPr>
            <a:xfrm>
              <a:off x="0" y="0"/>
              <a:ext cx="5499611" cy="2709333"/>
            </a:xfrm>
            <a:custGeom>
              <a:avLst/>
              <a:gdLst/>
              <a:ahLst/>
              <a:cxnLst/>
              <a:rect l="l" t="t" r="r" b="b"/>
              <a:pathLst>
                <a:path w="5499611" h="2709333">
                  <a:moveTo>
                    <a:pt x="0" y="0"/>
                  </a:moveTo>
                  <a:lnTo>
                    <a:pt x="5499611" y="0"/>
                  </a:lnTo>
                  <a:lnTo>
                    <a:pt x="5499611" y="2709333"/>
                  </a:lnTo>
                  <a:lnTo>
                    <a:pt x="0" y="2709333"/>
                  </a:lnTo>
                  <a:close/>
                </a:path>
              </a:pathLst>
            </a:custGeom>
            <a:solidFill>
              <a:srgbClr val="5D5B79"/>
            </a:solidFill>
          </p:spPr>
        </p:sp>
        <p:sp>
          <p:nvSpPr>
            <p:cNvPr id="4" name="TextBox 4"/>
            <p:cNvSpPr txBox="1"/>
            <p:nvPr/>
          </p:nvSpPr>
          <p:spPr>
            <a:xfrm>
              <a:off x="0" y="-66675"/>
              <a:ext cx="5499611" cy="2776008"/>
            </a:xfrm>
            <a:prstGeom prst="rect">
              <a:avLst/>
            </a:prstGeom>
          </p:spPr>
          <p:txBody>
            <a:bodyPr lIns="50800" tIns="50800" rIns="50800" bIns="50800" rtlCol="0" anchor="ctr"/>
            <a:lstStyle/>
            <a:p>
              <a:pPr algn="ctr">
                <a:lnSpc>
                  <a:spcPts val="3024"/>
                </a:lnSpc>
              </a:pPr>
              <a:endParaRPr/>
            </a:p>
          </p:txBody>
        </p:sp>
      </p:grpSp>
      <p:sp>
        <p:nvSpPr>
          <p:cNvPr id="5" name="Freeform 5"/>
          <p:cNvSpPr/>
          <p:nvPr/>
        </p:nvSpPr>
        <p:spPr>
          <a:xfrm>
            <a:off x="11218494" y="3121972"/>
            <a:ext cx="6669990" cy="7165028"/>
          </a:xfrm>
          <a:custGeom>
            <a:avLst/>
            <a:gdLst/>
            <a:ahLst/>
            <a:cxnLst/>
            <a:rect l="l" t="t" r="r" b="b"/>
            <a:pathLst>
              <a:path w="6669990" h="7165028">
                <a:moveTo>
                  <a:pt x="0" y="0"/>
                </a:moveTo>
                <a:lnTo>
                  <a:pt x="6669990" y="0"/>
                </a:lnTo>
                <a:lnTo>
                  <a:pt x="6669990" y="7165028"/>
                </a:lnTo>
                <a:lnTo>
                  <a:pt x="0" y="71650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349877" y="176309"/>
            <a:ext cx="6760845" cy="908177"/>
          </a:xfrm>
          <a:prstGeom prst="rect">
            <a:avLst/>
          </a:prstGeom>
        </p:spPr>
        <p:txBody>
          <a:bodyPr lIns="0" tIns="0" rIns="0" bIns="0" rtlCol="0" anchor="t">
            <a:spAutoFit/>
          </a:bodyPr>
          <a:lstStyle/>
          <a:p>
            <a:pPr algn="l">
              <a:lnSpc>
                <a:spcPts val="6834"/>
              </a:lnSpc>
            </a:pPr>
            <a:r>
              <a:rPr lang="en-US" sz="5467">
                <a:solidFill>
                  <a:srgbClr val="FFFFFF"/>
                </a:solidFill>
                <a:latin typeface="Poppins Bold"/>
              </a:rPr>
              <a:t>METHODOLOGY</a:t>
            </a:r>
          </a:p>
        </p:txBody>
      </p:sp>
      <p:sp>
        <p:nvSpPr>
          <p:cNvPr id="7" name="TextBox 7"/>
          <p:cNvSpPr txBox="1"/>
          <p:nvPr/>
        </p:nvSpPr>
        <p:spPr>
          <a:xfrm>
            <a:off x="364158" y="1254227"/>
            <a:ext cx="7132677" cy="810797"/>
          </a:xfrm>
          <a:prstGeom prst="rect">
            <a:avLst/>
          </a:prstGeom>
        </p:spPr>
        <p:txBody>
          <a:bodyPr lIns="0" tIns="0" rIns="0" bIns="0" rtlCol="0" anchor="t">
            <a:spAutoFit/>
          </a:bodyPr>
          <a:lstStyle/>
          <a:p>
            <a:pPr algn="ctr">
              <a:lnSpc>
                <a:spcPts val="6235"/>
              </a:lnSpc>
            </a:pPr>
            <a:r>
              <a:rPr lang="en-US" sz="4453">
                <a:solidFill>
                  <a:srgbClr val="FFFFFF"/>
                </a:solidFill>
                <a:latin typeface="Poppins Bold"/>
              </a:rPr>
              <a:t>Software Requirement :-</a:t>
            </a:r>
          </a:p>
        </p:txBody>
      </p:sp>
      <p:sp>
        <p:nvSpPr>
          <p:cNvPr id="8" name="TextBox 8"/>
          <p:cNvSpPr txBox="1"/>
          <p:nvPr/>
        </p:nvSpPr>
        <p:spPr>
          <a:xfrm>
            <a:off x="364158" y="2301440"/>
            <a:ext cx="5412620" cy="2594125"/>
          </a:xfrm>
          <a:prstGeom prst="rect">
            <a:avLst/>
          </a:prstGeom>
        </p:spPr>
        <p:txBody>
          <a:bodyPr lIns="0" tIns="0" rIns="0" bIns="0" rtlCol="0" anchor="t">
            <a:spAutoFit/>
          </a:bodyPr>
          <a:lstStyle/>
          <a:p>
            <a:pPr marL="801792" lvl="1" indent="-400896">
              <a:lnSpc>
                <a:spcPts val="5199"/>
              </a:lnSpc>
              <a:buFont typeface="Arial"/>
              <a:buChar char="•"/>
            </a:pPr>
            <a:r>
              <a:rPr lang="en-US" sz="3713">
                <a:solidFill>
                  <a:srgbClr val="FFFFFF"/>
                </a:solidFill>
                <a:latin typeface="Canva Sans"/>
              </a:rPr>
              <a:t>PyCharm</a:t>
            </a:r>
          </a:p>
          <a:p>
            <a:pPr marL="801792" lvl="1" indent="-400896">
              <a:lnSpc>
                <a:spcPts val="5199"/>
              </a:lnSpc>
              <a:buFont typeface="Arial"/>
              <a:buChar char="•"/>
            </a:pPr>
            <a:r>
              <a:rPr lang="en-US" sz="3713">
                <a:solidFill>
                  <a:srgbClr val="FFFFFF"/>
                </a:solidFill>
                <a:latin typeface="Canva Sans"/>
              </a:rPr>
              <a:t>Streamlit</a:t>
            </a:r>
          </a:p>
          <a:p>
            <a:pPr marL="801792" lvl="1" indent="-400896">
              <a:lnSpc>
                <a:spcPts val="5199"/>
              </a:lnSpc>
              <a:buFont typeface="Arial"/>
              <a:buChar char="•"/>
            </a:pPr>
            <a:r>
              <a:rPr lang="en-US" sz="3713">
                <a:solidFill>
                  <a:srgbClr val="FFFFFF"/>
                </a:solidFill>
                <a:latin typeface="Canva Sans"/>
              </a:rPr>
              <a:t>Python 3.7 or Higher</a:t>
            </a:r>
          </a:p>
          <a:p>
            <a:pPr marL="801792" lvl="1" indent="-400896">
              <a:lnSpc>
                <a:spcPts val="5199"/>
              </a:lnSpc>
              <a:buFont typeface="Arial"/>
              <a:buChar char="•"/>
            </a:pPr>
            <a:r>
              <a:rPr lang="en-US" sz="3713">
                <a:solidFill>
                  <a:srgbClr val="FFFFFF"/>
                </a:solidFill>
                <a:latin typeface="Canva Sans"/>
              </a:rPr>
              <a:t>Pyhon Libraries</a:t>
            </a:r>
          </a:p>
        </p:txBody>
      </p:sp>
      <p:sp>
        <p:nvSpPr>
          <p:cNvPr id="9" name="TextBox 9"/>
          <p:cNvSpPr txBox="1"/>
          <p:nvPr/>
        </p:nvSpPr>
        <p:spPr>
          <a:xfrm>
            <a:off x="364158" y="5291983"/>
            <a:ext cx="7206615" cy="793115"/>
          </a:xfrm>
          <a:prstGeom prst="rect">
            <a:avLst/>
          </a:prstGeom>
        </p:spPr>
        <p:txBody>
          <a:bodyPr lIns="0" tIns="0" rIns="0" bIns="0" rtlCol="0" anchor="t">
            <a:spAutoFit/>
          </a:bodyPr>
          <a:lstStyle/>
          <a:p>
            <a:pPr algn="ctr">
              <a:lnSpc>
                <a:spcPts val="6160"/>
              </a:lnSpc>
            </a:pPr>
            <a:r>
              <a:rPr lang="en-US" sz="4400">
                <a:solidFill>
                  <a:srgbClr val="FFFFFF"/>
                </a:solidFill>
                <a:latin typeface="Poppins Bold"/>
              </a:rPr>
              <a:t>Hardware Requirement:-</a:t>
            </a:r>
          </a:p>
        </p:txBody>
      </p:sp>
      <p:sp>
        <p:nvSpPr>
          <p:cNvPr id="10" name="TextBox 10"/>
          <p:cNvSpPr txBox="1"/>
          <p:nvPr/>
        </p:nvSpPr>
        <p:spPr>
          <a:xfrm>
            <a:off x="349877" y="6523248"/>
            <a:ext cx="7022635" cy="2913913"/>
          </a:xfrm>
          <a:prstGeom prst="rect">
            <a:avLst/>
          </a:prstGeom>
        </p:spPr>
        <p:txBody>
          <a:bodyPr lIns="0" tIns="0" rIns="0" bIns="0" rtlCol="0" anchor="t">
            <a:spAutoFit/>
          </a:bodyPr>
          <a:lstStyle/>
          <a:p>
            <a:pPr marL="896856" lvl="1" indent="-448428">
              <a:lnSpc>
                <a:spcPts val="5815"/>
              </a:lnSpc>
              <a:buFont typeface="Arial"/>
              <a:buChar char="•"/>
            </a:pPr>
            <a:r>
              <a:rPr lang="en-US" sz="4154">
                <a:solidFill>
                  <a:srgbClr val="FFFFFF"/>
                </a:solidFill>
                <a:latin typeface="Fira Sans Light"/>
              </a:rPr>
              <a:t>Processor:800MHz</a:t>
            </a:r>
          </a:p>
          <a:p>
            <a:pPr marL="896856" lvl="1" indent="-448428">
              <a:lnSpc>
                <a:spcPts val="5815"/>
              </a:lnSpc>
              <a:buFont typeface="Arial"/>
              <a:buChar char="•"/>
            </a:pPr>
            <a:r>
              <a:rPr lang="en-US" sz="4154">
                <a:solidFill>
                  <a:srgbClr val="FFFFFF"/>
                </a:solidFill>
                <a:latin typeface="Fira Sans Light"/>
              </a:rPr>
              <a:t>Memory :1GB or higher</a:t>
            </a:r>
          </a:p>
          <a:p>
            <a:pPr marL="896856" lvl="1" indent="-448428">
              <a:lnSpc>
                <a:spcPts val="5815"/>
              </a:lnSpc>
              <a:buFont typeface="Arial"/>
              <a:buChar char="•"/>
            </a:pPr>
            <a:r>
              <a:rPr lang="en-US" sz="4154">
                <a:solidFill>
                  <a:srgbClr val="FFFFFF"/>
                </a:solidFill>
                <a:latin typeface="Fira Sans Light"/>
              </a:rPr>
              <a:t>RAM:1GB OR Higher</a:t>
            </a:r>
          </a:p>
          <a:p>
            <a:pPr>
              <a:lnSpc>
                <a:spcPts val="5815"/>
              </a:lnSpc>
            </a:pPr>
            <a:endParaRPr lang="en-US" sz="4154">
              <a:solidFill>
                <a:srgbClr val="FFFFFF"/>
              </a:solidFill>
              <a:latin typeface="Fira Sans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8456B"/>
        </a:solidFill>
        <a:effectLst/>
      </p:bgPr>
    </p:bg>
    <p:spTree>
      <p:nvGrpSpPr>
        <p:cNvPr id="1" name=""/>
        <p:cNvGrpSpPr/>
        <p:nvPr/>
      </p:nvGrpSpPr>
      <p:grpSpPr>
        <a:xfrm>
          <a:off x="0" y="0"/>
          <a:ext cx="0" cy="0"/>
          <a:chOff x="0" y="0"/>
          <a:chExt cx="0" cy="0"/>
        </a:xfrm>
      </p:grpSpPr>
      <p:sp>
        <p:nvSpPr>
          <p:cNvPr id="2" name="Freeform 2"/>
          <p:cNvSpPr/>
          <p:nvPr/>
        </p:nvSpPr>
        <p:spPr>
          <a:xfrm>
            <a:off x="1557496" y="1390406"/>
            <a:ext cx="3334515" cy="4227465"/>
          </a:xfrm>
          <a:custGeom>
            <a:avLst/>
            <a:gdLst/>
            <a:ahLst/>
            <a:cxnLst/>
            <a:rect l="l" t="t" r="r" b="b"/>
            <a:pathLst>
              <a:path w="3334515" h="4227465">
                <a:moveTo>
                  <a:pt x="0" y="0"/>
                </a:moveTo>
                <a:lnTo>
                  <a:pt x="3334514" y="0"/>
                </a:lnTo>
                <a:lnTo>
                  <a:pt x="3334514" y="4227465"/>
                </a:lnTo>
                <a:lnTo>
                  <a:pt x="0" y="4227465"/>
                </a:lnTo>
                <a:lnTo>
                  <a:pt x="0" y="0"/>
                </a:lnTo>
                <a:close/>
              </a:path>
            </a:pathLst>
          </a:custGeom>
          <a:blipFill>
            <a:blip r:embed="rId2"/>
            <a:stretch>
              <a:fillRect b="-76262"/>
            </a:stretch>
          </a:blipFill>
        </p:spPr>
      </p:sp>
      <p:sp>
        <p:nvSpPr>
          <p:cNvPr id="3" name="Freeform 3"/>
          <p:cNvSpPr/>
          <p:nvPr/>
        </p:nvSpPr>
        <p:spPr>
          <a:xfrm flipH="1">
            <a:off x="8317746" y="2599182"/>
            <a:ext cx="1652507" cy="712080"/>
          </a:xfrm>
          <a:custGeom>
            <a:avLst/>
            <a:gdLst/>
            <a:ahLst/>
            <a:cxnLst/>
            <a:rect l="l" t="t" r="r" b="b"/>
            <a:pathLst>
              <a:path w="1652507" h="712080">
                <a:moveTo>
                  <a:pt x="1652508" y="0"/>
                </a:moveTo>
                <a:lnTo>
                  <a:pt x="0" y="0"/>
                </a:lnTo>
                <a:lnTo>
                  <a:pt x="0" y="712080"/>
                </a:lnTo>
                <a:lnTo>
                  <a:pt x="1652508" y="712080"/>
                </a:lnTo>
                <a:lnTo>
                  <a:pt x="1652508"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28700" y="5979821"/>
            <a:ext cx="6875271" cy="3867340"/>
          </a:xfrm>
          <a:custGeom>
            <a:avLst/>
            <a:gdLst/>
            <a:ahLst/>
            <a:cxnLst/>
            <a:rect l="l" t="t" r="r" b="b"/>
            <a:pathLst>
              <a:path w="6875271" h="3867340">
                <a:moveTo>
                  <a:pt x="0" y="0"/>
                </a:moveTo>
                <a:lnTo>
                  <a:pt x="6875271" y="0"/>
                </a:lnTo>
                <a:lnTo>
                  <a:pt x="6875271" y="3867340"/>
                </a:lnTo>
                <a:lnTo>
                  <a:pt x="0" y="3867340"/>
                </a:lnTo>
                <a:lnTo>
                  <a:pt x="0" y="0"/>
                </a:lnTo>
                <a:close/>
              </a:path>
            </a:pathLst>
          </a:custGeom>
          <a:blipFill>
            <a:blip r:embed="rId5"/>
            <a:stretch>
              <a:fillRect/>
            </a:stretch>
          </a:blipFill>
        </p:spPr>
      </p:sp>
      <p:sp>
        <p:nvSpPr>
          <p:cNvPr id="5" name="Freeform 5"/>
          <p:cNvSpPr/>
          <p:nvPr/>
        </p:nvSpPr>
        <p:spPr>
          <a:xfrm flipH="1">
            <a:off x="8317746" y="7030502"/>
            <a:ext cx="1652507" cy="712080"/>
          </a:xfrm>
          <a:custGeom>
            <a:avLst/>
            <a:gdLst/>
            <a:ahLst/>
            <a:cxnLst/>
            <a:rect l="l" t="t" r="r" b="b"/>
            <a:pathLst>
              <a:path w="1652507" h="712080">
                <a:moveTo>
                  <a:pt x="1652508" y="0"/>
                </a:moveTo>
                <a:lnTo>
                  <a:pt x="0" y="0"/>
                </a:lnTo>
                <a:lnTo>
                  <a:pt x="0" y="712080"/>
                </a:lnTo>
                <a:lnTo>
                  <a:pt x="1652508" y="712080"/>
                </a:lnTo>
                <a:lnTo>
                  <a:pt x="1652508"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472338" y="8065295"/>
            <a:ext cx="275500" cy="355484"/>
          </a:xfrm>
          <a:custGeom>
            <a:avLst/>
            <a:gdLst/>
            <a:ahLst/>
            <a:cxnLst/>
            <a:rect l="l" t="t" r="r" b="b"/>
            <a:pathLst>
              <a:path w="275500" h="355484">
                <a:moveTo>
                  <a:pt x="0" y="0"/>
                </a:moveTo>
                <a:lnTo>
                  <a:pt x="275500" y="0"/>
                </a:lnTo>
                <a:lnTo>
                  <a:pt x="275500" y="355484"/>
                </a:lnTo>
                <a:lnTo>
                  <a:pt x="0" y="3554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190048" y="219164"/>
            <a:ext cx="6380457" cy="1009023"/>
          </a:xfrm>
          <a:prstGeom prst="rect">
            <a:avLst/>
          </a:prstGeom>
        </p:spPr>
        <p:txBody>
          <a:bodyPr lIns="0" tIns="0" rIns="0" bIns="0" rtlCol="0" anchor="t">
            <a:spAutoFit/>
          </a:bodyPr>
          <a:lstStyle/>
          <a:p>
            <a:pPr algn="ctr">
              <a:lnSpc>
                <a:spcPts val="7623"/>
              </a:lnSpc>
              <a:spcBef>
                <a:spcPct val="0"/>
              </a:spcBef>
            </a:pPr>
            <a:r>
              <a:rPr lang="en-US" sz="6098">
                <a:solidFill>
                  <a:srgbClr val="FFFFFF"/>
                </a:solidFill>
                <a:latin typeface="Poppins Bold"/>
              </a:rPr>
              <a:t>SNAPSHOTS</a:t>
            </a:r>
          </a:p>
        </p:txBody>
      </p:sp>
      <p:sp>
        <p:nvSpPr>
          <p:cNvPr id="8" name="TextBox 8"/>
          <p:cNvSpPr txBox="1"/>
          <p:nvPr/>
        </p:nvSpPr>
        <p:spPr>
          <a:xfrm>
            <a:off x="10691012" y="2494407"/>
            <a:ext cx="5990987" cy="618490"/>
          </a:xfrm>
          <a:prstGeom prst="rect">
            <a:avLst/>
          </a:prstGeom>
        </p:spPr>
        <p:txBody>
          <a:bodyPr lIns="0" tIns="0" rIns="0" bIns="0" rtlCol="0" anchor="t">
            <a:spAutoFit/>
          </a:bodyPr>
          <a:lstStyle/>
          <a:p>
            <a:pPr algn="ctr">
              <a:lnSpc>
                <a:spcPts val="4759"/>
              </a:lnSpc>
            </a:pPr>
            <a:r>
              <a:rPr lang="en-US" sz="3399">
                <a:solidFill>
                  <a:srgbClr val="FFFFFF"/>
                </a:solidFill>
                <a:latin typeface="Poppins"/>
              </a:rPr>
              <a:t>Export Chat from Whatsapp</a:t>
            </a:r>
          </a:p>
        </p:txBody>
      </p:sp>
      <p:sp>
        <p:nvSpPr>
          <p:cNvPr id="9" name="TextBox 9"/>
          <p:cNvSpPr txBox="1"/>
          <p:nvPr/>
        </p:nvSpPr>
        <p:spPr>
          <a:xfrm>
            <a:off x="10691012" y="6925727"/>
            <a:ext cx="9202988" cy="1218565"/>
          </a:xfrm>
          <a:prstGeom prst="rect">
            <a:avLst/>
          </a:prstGeom>
        </p:spPr>
        <p:txBody>
          <a:bodyPr lIns="0" tIns="0" rIns="0" bIns="0" rtlCol="0" anchor="t">
            <a:spAutoFit/>
          </a:bodyPr>
          <a:lstStyle/>
          <a:p>
            <a:pPr>
              <a:lnSpc>
                <a:spcPts val="4759"/>
              </a:lnSpc>
            </a:pPr>
            <a:r>
              <a:rPr lang="en-US" sz="3399">
                <a:solidFill>
                  <a:srgbClr val="FFFFFF"/>
                </a:solidFill>
                <a:latin typeface="Poppins"/>
              </a:rPr>
              <a:t>Browse the exported chat to the application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8456B"/>
        </a:solidFill>
        <a:effectLst/>
      </p:bgPr>
    </p:bg>
    <p:spTree>
      <p:nvGrpSpPr>
        <p:cNvPr id="1" name=""/>
        <p:cNvGrpSpPr/>
        <p:nvPr/>
      </p:nvGrpSpPr>
      <p:grpSpPr>
        <a:xfrm>
          <a:off x="0" y="0"/>
          <a:ext cx="0" cy="0"/>
          <a:chOff x="0" y="0"/>
          <a:chExt cx="0" cy="0"/>
        </a:xfrm>
      </p:grpSpPr>
      <p:sp>
        <p:nvSpPr>
          <p:cNvPr id="2" name="Freeform 2"/>
          <p:cNvSpPr/>
          <p:nvPr/>
        </p:nvSpPr>
        <p:spPr>
          <a:xfrm>
            <a:off x="628182" y="1492236"/>
            <a:ext cx="6491135" cy="3651264"/>
          </a:xfrm>
          <a:custGeom>
            <a:avLst/>
            <a:gdLst/>
            <a:ahLst/>
            <a:cxnLst/>
            <a:rect l="l" t="t" r="r" b="b"/>
            <a:pathLst>
              <a:path w="6491135" h="3651264">
                <a:moveTo>
                  <a:pt x="0" y="0"/>
                </a:moveTo>
                <a:lnTo>
                  <a:pt x="6491135" y="0"/>
                </a:lnTo>
                <a:lnTo>
                  <a:pt x="6491135" y="3651264"/>
                </a:lnTo>
                <a:lnTo>
                  <a:pt x="0" y="3651264"/>
                </a:lnTo>
                <a:lnTo>
                  <a:pt x="0" y="0"/>
                </a:lnTo>
                <a:close/>
              </a:path>
            </a:pathLst>
          </a:custGeom>
          <a:blipFill>
            <a:blip r:embed="rId2"/>
            <a:stretch>
              <a:fillRect/>
            </a:stretch>
          </a:blipFill>
        </p:spPr>
      </p:sp>
      <p:sp>
        <p:nvSpPr>
          <p:cNvPr id="3" name="Freeform 3"/>
          <p:cNvSpPr/>
          <p:nvPr/>
        </p:nvSpPr>
        <p:spPr>
          <a:xfrm flipH="1">
            <a:off x="8317746" y="2599182"/>
            <a:ext cx="1652507" cy="712080"/>
          </a:xfrm>
          <a:custGeom>
            <a:avLst/>
            <a:gdLst/>
            <a:ahLst/>
            <a:cxnLst/>
            <a:rect l="l" t="t" r="r" b="b"/>
            <a:pathLst>
              <a:path w="1652507" h="712080">
                <a:moveTo>
                  <a:pt x="1652508" y="0"/>
                </a:moveTo>
                <a:lnTo>
                  <a:pt x="0" y="0"/>
                </a:lnTo>
                <a:lnTo>
                  <a:pt x="0" y="712080"/>
                </a:lnTo>
                <a:lnTo>
                  <a:pt x="1652508" y="712080"/>
                </a:lnTo>
                <a:lnTo>
                  <a:pt x="1652508"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a:off x="8317746" y="7463288"/>
            <a:ext cx="1652507" cy="712080"/>
          </a:xfrm>
          <a:custGeom>
            <a:avLst/>
            <a:gdLst/>
            <a:ahLst/>
            <a:cxnLst/>
            <a:rect l="l" t="t" r="r" b="b"/>
            <a:pathLst>
              <a:path w="1652507" h="712080">
                <a:moveTo>
                  <a:pt x="1652508" y="0"/>
                </a:moveTo>
                <a:lnTo>
                  <a:pt x="0" y="0"/>
                </a:lnTo>
                <a:lnTo>
                  <a:pt x="0" y="712080"/>
                </a:lnTo>
                <a:lnTo>
                  <a:pt x="1652508" y="712080"/>
                </a:lnTo>
                <a:lnTo>
                  <a:pt x="1652508"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628182" y="6073765"/>
            <a:ext cx="6752807" cy="3491127"/>
          </a:xfrm>
          <a:custGeom>
            <a:avLst/>
            <a:gdLst/>
            <a:ahLst/>
            <a:cxnLst/>
            <a:rect l="l" t="t" r="r" b="b"/>
            <a:pathLst>
              <a:path w="6752807" h="3491127">
                <a:moveTo>
                  <a:pt x="0" y="0"/>
                </a:moveTo>
                <a:lnTo>
                  <a:pt x="6752807" y="0"/>
                </a:lnTo>
                <a:lnTo>
                  <a:pt x="6752807" y="3491127"/>
                </a:lnTo>
                <a:lnTo>
                  <a:pt x="0" y="3491127"/>
                </a:lnTo>
                <a:lnTo>
                  <a:pt x="0" y="0"/>
                </a:lnTo>
                <a:close/>
              </a:path>
            </a:pathLst>
          </a:custGeom>
          <a:blipFill>
            <a:blip r:embed="rId5"/>
            <a:stretch>
              <a:fillRect/>
            </a:stretch>
          </a:blipFill>
        </p:spPr>
      </p:sp>
      <p:sp>
        <p:nvSpPr>
          <p:cNvPr id="6" name="TextBox 6"/>
          <p:cNvSpPr txBox="1"/>
          <p:nvPr/>
        </p:nvSpPr>
        <p:spPr>
          <a:xfrm>
            <a:off x="-414471" y="169293"/>
            <a:ext cx="6380457" cy="1009023"/>
          </a:xfrm>
          <a:prstGeom prst="rect">
            <a:avLst/>
          </a:prstGeom>
        </p:spPr>
        <p:txBody>
          <a:bodyPr lIns="0" tIns="0" rIns="0" bIns="0" rtlCol="0" anchor="t">
            <a:spAutoFit/>
          </a:bodyPr>
          <a:lstStyle/>
          <a:p>
            <a:pPr algn="ctr">
              <a:lnSpc>
                <a:spcPts val="7623"/>
              </a:lnSpc>
              <a:spcBef>
                <a:spcPct val="0"/>
              </a:spcBef>
            </a:pPr>
            <a:r>
              <a:rPr lang="en-US" sz="6098">
                <a:solidFill>
                  <a:srgbClr val="FFFFFF"/>
                </a:solidFill>
                <a:latin typeface="Poppins Bold"/>
              </a:rPr>
              <a:t>SNAPSHOTS</a:t>
            </a:r>
          </a:p>
        </p:txBody>
      </p:sp>
      <p:sp>
        <p:nvSpPr>
          <p:cNvPr id="7" name="TextBox 7"/>
          <p:cNvSpPr txBox="1"/>
          <p:nvPr/>
        </p:nvSpPr>
        <p:spPr>
          <a:xfrm>
            <a:off x="10381680" y="2293552"/>
            <a:ext cx="7731769" cy="1218565"/>
          </a:xfrm>
          <a:prstGeom prst="rect">
            <a:avLst/>
          </a:prstGeom>
        </p:spPr>
        <p:txBody>
          <a:bodyPr lIns="0" tIns="0" rIns="0" bIns="0" rtlCol="0" anchor="t">
            <a:spAutoFit/>
          </a:bodyPr>
          <a:lstStyle/>
          <a:p>
            <a:pPr>
              <a:lnSpc>
                <a:spcPts val="4759"/>
              </a:lnSpc>
            </a:pPr>
            <a:r>
              <a:rPr lang="en-US" sz="3399">
                <a:solidFill>
                  <a:srgbClr val="FFFFFF"/>
                </a:solidFill>
                <a:latin typeface="Poppins"/>
              </a:rPr>
              <a:t>After Exporting it will show the date , user and message </a:t>
            </a:r>
          </a:p>
        </p:txBody>
      </p:sp>
      <p:sp>
        <p:nvSpPr>
          <p:cNvPr id="8" name="TextBox 8"/>
          <p:cNvSpPr txBox="1"/>
          <p:nvPr/>
        </p:nvSpPr>
        <p:spPr>
          <a:xfrm>
            <a:off x="10209913" y="7157658"/>
            <a:ext cx="7731769" cy="1218565"/>
          </a:xfrm>
          <a:prstGeom prst="rect">
            <a:avLst/>
          </a:prstGeom>
        </p:spPr>
        <p:txBody>
          <a:bodyPr lIns="0" tIns="0" rIns="0" bIns="0" rtlCol="0" anchor="t">
            <a:spAutoFit/>
          </a:bodyPr>
          <a:lstStyle/>
          <a:p>
            <a:pPr>
              <a:lnSpc>
                <a:spcPts val="4759"/>
              </a:lnSpc>
            </a:pPr>
            <a:r>
              <a:rPr lang="en-US" sz="3399">
                <a:solidFill>
                  <a:srgbClr val="FFFFFF"/>
                </a:solidFill>
                <a:latin typeface="Poppins"/>
              </a:rPr>
              <a:t>It will show all the chat details and graphs.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782</Words>
  <Application>Microsoft Office PowerPoint</Application>
  <PresentationFormat>Custom</PresentationFormat>
  <Paragraphs>84</Paragraphs>
  <Slides>13</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Poppins</vt:lpstr>
      <vt:lpstr>Fira Sans Light</vt:lpstr>
      <vt:lpstr>Roboto Slab</vt:lpstr>
      <vt:lpstr>Poppins Bold</vt:lpstr>
      <vt:lpstr>Canva Sans</vt:lpstr>
      <vt:lpstr>Arial</vt:lpstr>
      <vt:lpstr>Calibri</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SASP Project.pptx</dc:title>
  <cp:lastModifiedBy>SMRUTI RANJAN BISWAL</cp:lastModifiedBy>
  <cp:revision>3</cp:revision>
  <dcterms:created xsi:type="dcterms:W3CDTF">2006-08-16T00:00:00Z</dcterms:created>
  <dcterms:modified xsi:type="dcterms:W3CDTF">2024-07-04T15:50:40Z</dcterms:modified>
  <dc:identifier>DAF-KkP09tM</dc:identifier>
</cp:coreProperties>
</file>